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5143500" type="screen16x9"/>
  <p:notesSz cx="6858000" cy="9144000"/>
  <p:embeddedFontLst>
    <p:embeddedFont>
      <p:font typeface="Montserrat" panose="020B0604020202020204" charset="0"/>
      <p:regular r:id="rId26"/>
      <p:bold r:id="rId27"/>
      <p:italic r:id="rId28"/>
      <p:boldItalic r:id="rId29"/>
    </p:embeddedFont>
    <p:embeddedFont>
      <p:font typeface="La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FC047E-FD47-43DB-9076-6368CA3DFF62}">
  <a:tblStyle styleId="{85FC047E-FD47-43DB-9076-6368CA3DFF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80" y="2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are trying to do some data analysis on high-dimensional data.</a:t>
            </a:r>
            <a:endParaRPr/>
          </a:p>
          <a:p>
            <a:pPr marL="0" lvl="0" indent="0">
              <a:spcBef>
                <a:spcPts val="0"/>
              </a:spcBef>
              <a:spcAft>
                <a:spcPts val="0"/>
              </a:spcAft>
              <a:buNone/>
            </a:pPr>
            <a:endParaRPr/>
          </a:p>
          <a:p>
            <a:pPr marL="0" lvl="0" indent="0">
              <a:spcBef>
                <a:spcPts val="0"/>
              </a:spcBef>
              <a:spcAft>
                <a:spcPts val="0"/>
              </a:spcAft>
              <a:buNone/>
            </a:pPr>
            <a:r>
              <a:rPr lang="en"/>
              <a:t>The method we use includes network methods and topological data analysis</a:t>
            </a:r>
            <a:endParaRPr/>
          </a:p>
          <a:p>
            <a:pPr marL="0" lvl="0" indent="0">
              <a:spcBef>
                <a:spcPts val="0"/>
              </a:spcBef>
              <a:spcAft>
                <a:spcPts val="0"/>
              </a:spcAft>
              <a:buNone/>
            </a:pPr>
            <a:endParaRPr/>
          </a:p>
          <a:p>
            <a:pPr marL="0" lvl="0" indent="0">
              <a:spcBef>
                <a:spcPts val="0"/>
              </a:spcBef>
              <a:spcAft>
                <a:spcPts val="0"/>
              </a:spcAft>
              <a:buNone/>
            </a:pPr>
            <a:r>
              <a:rPr lang="en"/>
              <a:t>By using these two methods, we can not only kinda visualize the data, but also get some insightful information. </a:t>
            </a:r>
            <a:endParaRPr/>
          </a:p>
          <a:p>
            <a:pPr marL="0" lvl="0" indent="0">
              <a:spcBef>
                <a:spcPts val="0"/>
              </a:spcBef>
              <a:spcAft>
                <a:spcPts val="0"/>
              </a:spcAft>
              <a:buNone/>
            </a:pPr>
            <a:endParaRPr/>
          </a:p>
          <a:p>
            <a:pPr marL="0" lvl="0" indent="0">
              <a:spcBef>
                <a:spcPts val="0"/>
              </a:spcBef>
              <a:spcAft>
                <a:spcPts val="0"/>
              </a:spcAft>
              <a:buNone/>
            </a:pPr>
            <a:r>
              <a:rPr lang="en"/>
              <a:t>Since there are two methods, we split into two group. Our group is focusing on networks method. And later, our colleague will talk more about TDA method.</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t>Bootstrap: to test the robustness and consistency of the data structure; replicate the data =&gt; difficult to track </a:t>
            </a:r>
            <a:endParaRPr sz="1400"/>
          </a:p>
          <a:p>
            <a:pPr marL="0" lvl="0" indent="0">
              <a:spcBef>
                <a:spcPts val="0"/>
              </a:spcBef>
              <a:spcAft>
                <a:spcPts val="0"/>
              </a:spcAft>
              <a:buNone/>
            </a:pPr>
            <a:r>
              <a:rPr lang="en" sz="1400"/>
              <a:t>Simulation: no signal (effect of the noise); provide the benchmark/distribution to help understand the random fluctuation.</a:t>
            </a:r>
            <a:endParaRPr sz="1400"/>
          </a:p>
          <a:p>
            <a:pPr marL="457200" lvl="0" indent="-317500" rtl="0">
              <a:spcBef>
                <a:spcPts val="0"/>
              </a:spcBef>
              <a:spcAft>
                <a:spcPts val="0"/>
              </a:spcAft>
              <a:buSzPts val="1400"/>
              <a:buChar char="●"/>
            </a:pPr>
            <a:r>
              <a:rPr lang="en" sz="1400"/>
              <a:t>Set a benchmark so that we can compare our analysis with a certain standard and determine to what extent has the noise contaminated our data</a:t>
            </a:r>
            <a:endParaRPr sz="1400"/>
          </a:p>
          <a:p>
            <a:pPr marL="457200" lvl="0" indent="-317500">
              <a:spcBef>
                <a:spcPts val="0"/>
              </a:spcBef>
              <a:spcAft>
                <a:spcPts val="0"/>
              </a:spcAft>
              <a:buSzPts val="1400"/>
              <a:buChar char="●"/>
            </a:pPr>
            <a:r>
              <a:rPr lang="en" sz="1400"/>
              <a:t>Conclusion: We believe that we have an acceptably low level of noise</a:t>
            </a:r>
            <a:endParaRPr sz="1400"/>
          </a:p>
          <a:p>
            <a:pPr marL="0" lvl="0" indent="0" rtl="0">
              <a:lnSpc>
                <a:spcPct val="115000"/>
              </a:lnSpc>
              <a:spcBef>
                <a:spcPts val="0"/>
              </a:spcBef>
              <a:spcAft>
                <a:spcPts val="160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400">
                <a:latin typeface="Lato"/>
                <a:ea typeface="Lato"/>
                <a:cs typeface="Lato"/>
                <a:sym typeface="Lato"/>
              </a:rPr>
              <a:t>However, Based off of discrete arbitrary cut-offs. No scientific justification - don’t know if these structures are relevant. </a:t>
            </a:r>
            <a:endParaRPr sz="1400">
              <a:latin typeface="Lato"/>
              <a:ea typeface="Lato"/>
              <a:cs typeface="Lato"/>
              <a:sym typeface="Lato"/>
            </a:endParaRPr>
          </a:p>
          <a:p>
            <a:pPr marL="0" lvl="0" indent="0" rtl="0">
              <a:lnSpc>
                <a:spcPct val="115000"/>
              </a:lnSpc>
              <a:spcBef>
                <a:spcPts val="1600"/>
              </a:spcBef>
              <a:spcAft>
                <a:spcPts val="1600"/>
              </a:spcAft>
              <a:buNone/>
            </a:pPr>
            <a:r>
              <a:rPr lang="en" sz="1400">
                <a:latin typeface="Lato"/>
                <a:ea typeface="Lato"/>
                <a:cs typeface="Lato"/>
                <a:sym typeface="Lato"/>
              </a:rPr>
              <a:t>Now that we would like to have more control in order to solve this issue, we moved on to the methods of Topological Data Analysis.</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TDA is better than Networks?</a:t>
            </a:r>
            <a:endParaRPr/>
          </a:p>
          <a:p>
            <a:pPr marL="0" lvl="0" indent="0">
              <a:spcBef>
                <a:spcPts val="0"/>
              </a:spcBef>
              <a:spcAft>
                <a:spcPts val="0"/>
              </a:spcAft>
              <a:buNone/>
            </a:pPr>
            <a:r>
              <a:rPr lang="en"/>
              <a:t>TDA is an overview of what happens to the network across all the distances and we can see the progression of their growth. However, networks is only one detailed instance. Hence, we decided to move on to TDA. This is the idea behind TDA.</a:t>
            </a:r>
            <a:endParaRPr/>
          </a:p>
          <a:p>
            <a:pPr marL="0" lvl="0" indent="0">
              <a:spcBef>
                <a:spcPts val="0"/>
              </a:spcBef>
              <a:spcAft>
                <a:spcPts val="0"/>
              </a:spcAft>
              <a:buNone/>
            </a:pPr>
            <a:r>
              <a:rPr lang="en"/>
              <a:t>With network analysis, we are peeling away proteins whereas with TDA we are building up the network from the individual proteins. TDA allows us to see super structures that networks couldn’t help us see. For example: rings. </a:t>
            </a:r>
            <a:endParaRPr/>
          </a:p>
          <a:p>
            <a:pPr marL="0" lvl="0" indent="0">
              <a:spcBef>
                <a:spcPts val="0"/>
              </a:spcBef>
              <a:spcAft>
                <a:spcPts val="0"/>
              </a:spcAft>
              <a:buNone/>
            </a:pPr>
            <a:r>
              <a:rPr lang="en"/>
              <a:t>So from our dataset, the sample points represent proteins and the circles represent distances. </a:t>
            </a:r>
            <a:endParaRPr/>
          </a:p>
          <a:p>
            <a:pPr marL="0" lvl="0" indent="0">
              <a:spcBef>
                <a:spcPts val="0"/>
              </a:spcBef>
              <a:spcAft>
                <a:spcPts val="0"/>
              </a:spcAft>
              <a:buNone/>
            </a:pPr>
            <a:r>
              <a:rPr lang="en"/>
              <a:t>There are 30 data points sampled from a circle of radius 2. In the 2nd pic, epsilon=0.5. Epsilon is the distance (threshold). When it is 0.5, the set consists of two connected components and zero loops. </a:t>
            </a:r>
            <a:endParaRPr/>
          </a:p>
          <a:p>
            <a:pPr marL="0" lvl="0" indent="0">
              <a:spcBef>
                <a:spcPts val="0"/>
              </a:spcBef>
              <a:spcAft>
                <a:spcPts val="0"/>
              </a:spcAft>
              <a:buNone/>
            </a:pPr>
            <a:r>
              <a:rPr lang="en"/>
              <a:t>As we keep increasing epsilon, we assist at the birth and death of topological features.</a:t>
            </a:r>
            <a:endParaRPr/>
          </a:p>
          <a:p>
            <a:pPr marL="0" lvl="0" indent="0">
              <a:spcBef>
                <a:spcPts val="0"/>
              </a:spcBef>
              <a:spcAft>
                <a:spcPts val="0"/>
              </a:spcAft>
              <a:buNone/>
            </a:pPr>
            <a:r>
              <a:rPr lang="en"/>
              <a:t>In the 3rd pic, epsilon=0.8. When it is 0.8, one of the connected component dies and a hole (super structure) appears. </a:t>
            </a:r>
            <a:endParaRPr/>
          </a:p>
          <a:p>
            <a:pPr marL="0" lvl="0" indent="0">
              <a:spcBef>
                <a:spcPts val="0"/>
              </a:spcBef>
              <a:spcAft>
                <a:spcPts val="0"/>
              </a:spcAft>
              <a:buNone/>
            </a:pPr>
            <a:r>
              <a:rPr lang="en"/>
              <a:t>The persistence diagram summarizes the topological features of the sampled points. The black dots represent the connected components. 30 connected components are present at epsilon=0, and they progressively die as epsilon increases, leaving only one connected component. The red triangle represents the super structure that appears at epsilon=0.8 and dies at epsilon=2.</a:t>
            </a:r>
            <a:endParaRPr/>
          </a:p>
          <a:p>
            <a:pPr marL="0" lvl="0" indent="0">
              <a:spcBef>
                <a:spcPts val="0"/>
              </a:spcBef>
              <a:spcAft>
                <a:spcPts val="0"/>
              </a:spcAft>
              <a:buNone/>
            </a:pPr>
            <a:r>
              <a:rPr lang="en"/>
              <a:t>But if we had a fixed epsilon, then it is a snapshot of the network that Roger talked about before in the k-core method with epsilon=0.6. </a:t>
            </a:r>
            <a:endParaRPr/>
          </a:p>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Each hole appears at a particular value of d and disappears at another value of d. </a:t>
            </a:r>
            <a:endParaRPr/>
          </a:p>
          <a:p>
            <a:pPr marL="0" lvl="0" indent="0">
              <a:spcBef>
                <a:spcPts val="0"/>
              </a:spcBef>
              <a:spcAft>
                <a:spcPts val="0"/>
              </a:spcAft>
              <a:buNone/>
            </a:pPr>
            <a:r>
              <a:rPr lang="en"/>
              <a:t>In figure 1, d1 is the smallest distance for these four edges to appear creating a hole in the middle. </a:t>
            </a:r>
            <a:endParaRPr/>
          </a:p>
          <a:p>
            <a:pPr marL="0" lvl="0" indent="0">
              <a:spcBef>
                <a:spcPts val="0"/>
              </a:spcBef>
              <a:spcAft>
                <a:spcPts val="0"/>
              </a:spcAft>
              <a:buNone/>
            </a:pPr>
            <a:r>
              <a:rPr lang="en"/>
              <a:t>In Figure 2, there is another distance d2 which is just large enough for the two triangles to get filled in and there is no hole. So, hole appears in distance d1 and disappears at distance d2.</a:t>
            </a:r>
            <a:endParaRPr/>
          </a:p>
          <a:p>
            <a:pPr marL="0" lvl="0" indent="0">
              <a:spcBef>
                <a:spcPts val="0"/>
              </a:spcBef>
              <a:spcAft>
                <a:spcPts val="0"/>
              </a:spcAft>
              <a:buNone/>
            </a:pPr>
            <a:r>
              <a:rPr lang="en"/>
              <a:t>We can represent the persistence of this hole as a pair (d1,d2), or as a bar from d1 to d2. This is what is shown in Figure 3. A collection of these bars is called a barcode. Basically, a barcode is a visualization of an algebraic structure. In the next slide, you are going to watch a short video to understand this better.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As the balls start to grow, edges start to appear and the complex gradually becomes connected. A few small holes appear but quickly become filled in. A large central hole appears and remains for a while. </a:t>
            </a:r>
            <a:endParaRPr/>
          </a:p>
          <a:p>
            <a:pPr marL="0" lvl="0" indent="0">
              <a:spcBef>
                <a:spcPts val="0"/>
              </a:spcBef>
              <a:spcAft>
                <a:spcPts val="0"/>
              </a:spcAft>
              <a:buNone/>
            </a:pPr>
            <a:r>
              <a:rPr lang="en"/>
              <a:t>The small holes that appear first are due to noise. Hence, short bars on the barcode represents noise. Long bars represents features and that is what we are interested in.  </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persistence diagram allows us to distinguish the significant features from the noise.</a:t>
            </a:r>
            <a:endParaRPr/>
          </a:p>
          <a:p>
            <a:pPr marL="0" lvl="0" indent="0">
              <a:spcBef>
                <a:spcPts val="0"/>
              </a:spcBef>
              <a:spcAft>
                <a:spcPts val="0"/>
              </a:spcAft>
              <a:buNone/>
            </a:pPr>
            <a:endParaRPr/>
          </a:p>
          <a:p>
            <a:pPr marL="0" lvl="0" indent="0">
              <a:spcBef>
                <a:spcPts val="0"/>
              </a:spcBef>
              <a:spcAft>
                <a:spcPts val="0"/>
              </a:spcAft>
              <a:buNone/>
            </a:pPr>
            <a:r>
              <a:rPr lang="en"/>
              <a:t>So, the red bar in this diagram is the confidence interval for the noise.</a:t>
            </a:r>
            <a:endParaRPr/>
          </a:p>
          <a:p>
            <a:pPr marL="0" lvl="0" indent="0">
              <a:spcBef>
                <a:spcPts val="0"/>
              </a:spcBef>
              <a:spcAft>
                <a:spcPts val="0"/>
              </a:spcAft>
              <a:buNone/>
            </a:pPr>
            <a:endParaRPr/>
          </a:p>
          <a:p>
            <a:pPr marL="0" lvl="0" indent="0">
              <a:spcBef>
                <a:spcPts val="0"/>
              </a:spcBef>
              <a:spcAft>
                <a:spcPts val="0"/>
              </a:spcAft>
              <a:buNone/>
            </a:pPr>
            <a:r>
              <a:rPr lang="en"/>
              <a:t>Everything within the red bar is disregarded as noise.</a:t>
            </a:r>
            <a:endParaRPr/>
          </a:p>
          <a:p>
            <a:pPr marL="0" lvl="0" indent="0">
              <a:spcBef>
                <a:spcPts val="0"/>
              </a:spcBef>
              <a:spcAft>
                <a:spcPts val="0"/>
              </a:spcAft>
              <a:buNone/>
            </a:pPr>
            <a:endParaRPr/>
          </a:p>
          <a:p>
            <a:pPr marL="0" lvl="0" indent="0">
              <a:spcBef>
                <a:spcPts val="0"/>
              </a:spcBef>
              <a:spcAft>
                <a:spcPts val="0"/>
              </a:spcAft>
              <a:buNone/>
            </a:pPr>
            <a:r>
              <a:rPr lang="en"/>
              <a:t>We are only interested in super structures that occur outside of the red bar.</a:t>
            </a:r>
            <a:endParaRPr/>
          </a:p>
          <a:p>
            <a:pPr marL="0" lvl="0" indent="0">
              <a:spcBef>
                <a:spcPts val="0"/>
              </a:spcBef>
              <a:spcAft>
                <a:spcPts val="0"/>
              </a:spcAft>
              <a:buNone/>
            </a:pPr>
            <a:endParaRPr/>
          </a:p>
          <a:p>
            <a:pPr marL="0" lvl="0" indent="0">
              <a:spcBef>
                <a:spcPts val="0"/>
              </a:spcBef>
              <a:spcAft>
                <a:spcPts val="0"/>
              </a:spcAft>
              <a:buNone/>
            </a:pPr>
            <a:r>
              <a:rPr lang="en"/>
              <a:t>As we can see from the plot, there are three significant structures.</a:t>
            </a:r>
            <a:endParaRPr/>
          </a:p>
          <a:p>
            <a:pPr marL="0" lvl="0" indent="0">
              <a:spcBef>
                <a:spcPts val="0"/>
              </a:spcBef>
              <a:spcAft>
                <a:spcPts val="0"/>
              </a:spcAft>
              <a:buNone/>
            </a:pPr>
            <a:endParaRPr/>
          </a:p>
          <a:p>
            <a:pPr marL="0" lvl="0" indent="0">
              <a:spcBef>
                <a:spcPts val="0"/>
              </a:spcBef>
              <a:spcAft>
                <a:spcPts val="0"/>
              </a:spcAft>
              <a:buNone/>
            </a:pPr>
            <a:r>
              <a:rPr lang="en"/>
              <a:t>We assume that these significant structures are important.</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a:t>However, one main problem we had was that we didn’t know whether the structure was robust or if it occurred at random.</a:t>
            </a:r>
            <a:endParaRPr/>
          </a:p>
          <a:p>
            <a:pPr marL="0" lvl="0" indent="0">
              <a:spcBef>
                <a:spcPts val="0"/>
              </a:spcBef>
              <a:spcAft>
                <a:spcPts val="0"/>
              </a:spcAft>
              <a:buNone/>
            </a:pPr>
            <a:endParaRPr/>
          </a:p>
          <a:p>
            <a:pPr marL="0" lvl="0" indent="0">
              <a:spcBef>
                <a:spcPts val="0"/>
              </a:spcBef>
              <a:spcAft>
                <a:spcPts val="0"/>
              </a:spcAft>
              <a:buNone/>
            </a:pPr>
            <a:r>
              <a:rPr lang="en"/>
              <a:t>To address this problem, we performed bootstrap sampling on the data to see if these structures were actually significant.</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results from the bootstrap are shown above.</a:t>
            </a:r>
            <a:endParaRPr/>
          </a:p>
          <a:p>
            <a:pPr marL="0" lvl="0" indent="0">
              <a:spcBef>
                <a:spcPts val="0"/>
              </a:spcBef>
              <a:spcAft>
                <a:spcPts val="0"/>
              </a:spcAft>
              <a:buNone/>
            </a:pPr>
            <a:endParaRPr/>
          </a:p>
          <a:p>
            <a:pPr marL="0" lvl="0" indent="0">
              <a:spcBef>
                <a:spcPts val="0"/>
              </a:spcBef>
              <a:spcAft>
                <a:spcPts val="0"/>
              </a:spcAft>
              <a:buNone/>
            </a:pPr>
            <a:r>
              <a:rPr lang="en"/>
              <a:t>As you can see from this graph, there is a clear distinction between the structure with the longest lifetime and the next two structures.</a:t>
            </a:r>
            <a:endParaRPr/>
          </a:p>
          <a:p>
            <a:pPr marL="0" lvl="0" indent="0">
              <a:spcBef>
                <a:spcPts val="0"/>
              </a:spcBef>
              <a:spcAft>
                <a:spcPts val="0"/>
              </a:spcAft>
              <a:buNone/>
            </a:pPr>
            <a:endParaRPr/>
          </a:p>
          <a:p>
            <a:pPr marL="0" lvl="0" indent="0">
              <a:spcBef>
                <a:spcPts val="0"/>
              </a:spcBef>
              <a:spcAft>
                <a:spcPts val="0"/>
              </a:spcAft>
              <a:buNone/>
            </a:pPr>
            <a:r>
              <a:rPr lang="en"/>
              <a:t>If the structures were random, then we would expect that the distribution of the longest living structure would be indistinguishable from the other two structures.</a:t>
            </a:r>
            <a:endParaRPr/>
          </a:p>
          <a:p>
            <a:pPr marL="0" lvl="0" indent="0">
              <a:spcBef>
                <a:spcPts val="0"/>
              </a:spcBef>
              <a:spcAft>
                <a:spcPts val="0"/>
              </a:spcAft>
              <a:buNone/>
            </a:pPr>
            <a:endParaRPr/>
          </a:p>
          <a:p>
            <a:pPr marL="0" lvl="0" indent="0">
              <a:spcBef>
                <a:spcPts val="0"/>
              </a:spcBef>
              <a:spcAft>
                <a:spcPts val="0"/>
              </a:spcAft>
              <a:buNone/>
            </a:pPr>
            <a:r>
              <a:rPr lang="en"/>
              <a:t>However, this structure does not overlap at all with the other two structures, so we concluded that the longest living structure is significant.</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a:t>We ran this bootstrap analysis on each environment separately and came to the same conclusion for each environment.</a:t>
            </a:r>
            <a:endParaRPr/>
          </a:p>
          <a:p>
            <a:pPr marL="0" lvl="0" indent="0">
              <a:spcBef>
                <a:spcPts val="0"/>
              </a:spcBef>
              <a:spcAft>
                <a:spcPts val="0"/>
              </a:spcAft>
              <a:buNone/>
            </a:pPr>
            <a:endParaRPr/>
          </a:p>
          <a:p>
            <a:pPr marL="0" lvl="0" indent="0">
              <a:spcBef>
                <a:spcPts val="0"/>
              </a:spcBef>
              <a:spcAft>
                <a:spcPts val="0"/>
              </a:spcAft>
              <a:buNone/>
            </a:pPr>
            <a:r>
              <a:rPr lang="en"/>
              <a:t>Notice that for each environment, the longest living structure is clearly separated from the other two structures.</a:t>
            </a:r>
            <a:endParaRPr/>
          </a:p>
          <a:p>
            <a:pPr marL="0" lvl="0" indent="0">
              <a:spcBef>
                <a:spcPts val="0"/>
              </a:spcBef>
              <a:spcAft>
                <a:spcPts val="0"/>
              </a:spcAft>
              <a:buNone/>
            </a:pPr>
            <a:endParaRPr/>
          </a:p>
          <a:p>
            <a:pPr marL="0" lvl="0" indent="0">
              <a:spcBef>
                <a:spcPts val="0"/>
              </a:spcBef>
              <a:spcAft>
                <a:spcPts val="0"/>
              </a:spcAft>
              <a:buNone/>
            </a:pPr>
            <a:r>
              <a:rPr lang="en"/>
              <a:t>Given that there is a prominent structure for each environment, we wanted to find out which proteins belong to these structures.</a:t>
            </a:r>
            <a:endParaRPr/>
          </a:p>
          <a:p>
            <a:pPr marL="0" lvl="0" indent="0">
              <a:spcBef>
                <a:spcPts val="0"/>
              </a:spcBef>
              <a:spcAft>
                <a:spcPts val="0"/>
              </a:spcAft>
              <a:buNone/>
            </a:pPr>
            <a:endParaRPr/>
          </a:p>
          <a:p>
            <a:pPr marL="0" lvl="0" indent="0">
              <a:spcBef>
                <a:spcPts val="0"/>
              </a:spcBef>
              <a:spcAft>
                <a:spcPts val="0"/>
              </a:spcAft>
              <a:buNone/>
            </a:pPr>
            <a:r>
              <a:rPr lang="en"/>
              <a:t>By understanding which proteins are in which structure, we can determine whether the structure has any biological significance.</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a:t>Unfortunately, the problem with TDA is that it can tell you that a structure exists, but has difficulty tracking which proteins belong to that structure.</a:t>
            </a:r>
            <a:endParaRPr/>
          </a:p>
          <a:p>
            <a:pPr marL="0" lvl="0" indent="0">
              <a:spcBef>
                <a:spcPts val="0"/>
              </a:spcBef>
              <a:spcAft>
                <a:spcPts val="0"/>
              </a:spcAft>
              <a:buNone/>
            </a:pPr>
            <a:endParaRPr/>
          </a:p>
          <a:p>
            <a:pPr marL="0" lvl="0" indent="0">
              <a:spcBef>
                <a:spcPts val="0"/>
              </a:spcBef>
              <a:spcAft>
                <a:spcPts val="0"/>
              </a:spcAft>
              <a:buNone/>
            </a:pPr>
            <a:r>
              <a:rPr lang="en"/>
              <a:t>Currently, we are working on how to address this problem.</a:t>
            </a:r>
            <a:endParaRPr/>
          </a:p>
          <a:p>
            <a:pPr marL="0" lvl="0" indent="0">
              <a:spcBef>
                <a:spcPts val="0"/>
              </a:spcBef>
              <a:spcAft>
                <a:spcPts val="0"/>
              </a:spcAft>
              <a:buNone/>
            </a:pPr>
            <a:endParaRPr/>
          </a:p>
          <a:p>
            <a:pPr marL="0" lvl="0" indent="0">
              <a:spcBef>
                <a:spcPts val="0"/>
              </a:spcBef>
              <a:spcAft>
                <a:spcPts val="0"/>
              </a:spcAft>
              <a:buNone/>
            </a:pPr>
            <a:r>
              <a:rPr lang="en"/>
              <a:t>In the future, we plan to compare the proteins found these structures to proteins in known chemical pathways to see if there is an overrepresentation of a particular pathway in our network.</a:t>
            </a:r>
            <a:endParaRPr/>
          </a:p>
          <a:p>
            <a:pPr marL="0" lvl="0" indent="0">
              <a:spcBef>
                <a:spcPts val="0"/>
              </a:spcBef>
              <a:spcAft>
                <a:spcPts val="0"/>
              </a:spcAft>
              <a:buNone/>
            </a:pPr>
            <a:endParaRPr/>
          </a:p>
          <a:p>
            <a:pPr marL="0" lvl="0" indent="0">
              <a:spcBef>
                <a:spcPts val="0"/>
              </a:spcBef>
              <a:spcAft>
                <a:spcPts val="0"/>
              </a:spcAft>
              <a:buNone/>
            </a:pPr>
            <a:r>
              <a:rPr lang="en"/>
              <a:t>Hopefully, we can find key proteins that may give us insight on the significance of these long living structures.</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Fish / Correlation of the data</a:t>
            </a: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04800" rtl="0">
              <a:lnSpc>
                <a:spcPct val="115000"/>
              </a:lnSpc>
              <a:spcBef>
                <a:spcPts val="0"/>
              </a:spcBef>
              <a:spcAft>
                <a:spcPts val="0"/>
              </a:spcAft>
              <a:buClr>
                <a:srgbClr val="000000"/>
              </a:buClr>
              <a:buSzPts val="1200"/>
              <a:buFont typeface="Lato"/>
              <a:buChar char="○"/>
            </a:pPr>
            <a:r>
              <a:rPr lang="en" sz="1200">
                <a:latin typeface="Lato"/>
                <a:ea typeface="Lato"/>
                <a:cs typeface="Lato"/>
                <a:sym typeface="Lato"/>
              </a:rPr>
              <a:t>Based on the given data, we know the relative abundance the of proteins but don‘t know how active the proteins are</a:t>
            </a:r>
            <a:endParaRPr sz="1200">
              <a:latin typeface="Lato"/>
              <a:ea typeface="Lato"/>
              <a:cs typeface="Lato"/>
              <a:sym typeface="Lato"/>
            </a:endParaRPr>
          </a:p>
          <a:p>
            <a:pPr marL="914400" lvl="1" indent="-304800" rtl="0">
              <a:lnSpc>
                <a:spcPct val="115000"/>
              </a:lnSpc>
              <a:spcBef>
                <a:spcPts val="1600"/>
              </a:spcBef>
              <a:spcAft>
                <a:spcPts val="0"/>
              </a:spcAft>
              <a:buClr>
                <a:srgbClr val="000000"/>
              </a:buClr>
              <a:buSzPts val="1200"/>
              <a:buFont typeface="Lato"/>
              <a:buChar char="○"/>
            </a:pPr>
            <a:r>
              <a:rPr lang="en" sz="1200">
                <a:latin typeface="Lato"/>
                <a:ea typeface="Lato"/>
                <a:cs typeface="Lato"/>
                <a:sym typeface="Lato"/>
              </a:rPr>
              <a:t>We calculate correlation between each pair of proteins - which is  the relative distance of proteins...compare them in all environments</a:t>
            </a:r>
            <a:endParaRPr sz="1200">
              <a:latin typeface="Lato"/>
              <a:ea typeface="Lato"/>
              <a:cs typeface="Lato"/>
              <a:sym typeface="Lato"/>
            </a:endParaRPr>
          </a:p>
          <a:p>
            <a:pPr marL="914400" lvl="1" indent="-304800" rtl="0">
              <a:lnSpc>
                <a:spcPct val="115000"/>
              </a:lnSpc>
              <a:spcBef>
                <a:spcPts val="1600"/>
              </a:spcBef>
              <a:spcAft>
                <a:spcPts val="0"/>
              </a:spcAft>
              <a:buClr>
                <a:srgbClr val="000000"/>
              </a:buClr>
              <a:buSzPts val="1200"/>
              <a:buFont typeface="Lato"/>
              <a:buChar char="○"/>
            </a:pPr>
            <a:r>
              <a:rPr lang="en" sz="1200">
                <a:latin typeface="Lato"/>
                <a:ea typeface="Lato"/>
                <a:cs typeface="Lato"/>
                <a:sym typeface="Lato"/>
              </a:rPr>
              <a:t>Are the proteins connected to one another (in other words do the proteins appear jointly)? Are there specific patterns of protein abundances seen over the different environments? </a:t>
            </a:r>
            <a:endParaRPr sz="1200">
              <a:latin typeface="Lato"/>
              <a:ea typeface="Lato"/>
              <a:cs typeface="Lato"/>
              <a:sym typeface="Lato"/>
            </a:endParaRPr>
          </a:p>
          <a:p>
            <a:pPr marL="914400" lvl="1" indent="-304800" rtl="0">
              <a:lnSpc>
                <a:spcPct val="150000"/>
              </a:lnSpc>
              <a:spcBef>
                <a:spcPts val="1600"/>
              </a:spcBef>
              <a:spcAft>
                <a:spcPts val="0"/>
              </a:spcAft>
              <a:buClr>
                <a:srgbClr val="000000"/>
              </a:buClr>
              <a:buSzPts val="1200"/>
              <a:buFont typeface="Lato"/>
              <a:buChar char="○"/>
            </a:pPr>
            <a:r>
              <a:rPr lang="en" sz="1200">
                <a:latin typeface="Lato"/>
                <a:ea typeface="Lato"/>
                <a:cs typeface="Lato"/>
                <a:sym typeface="Lato"/>
              </a:rPr>
              <a:t>Want to discover some underlying features or structures that are consistent throughout the analysis, because If proteins express themselves jointly, they are likely to be critical to the organic functions of the fish</a:t>
            </a:r>
            <a:endParaRPr sz="1200">
              <a:latin typeface="Lato"/>
              <a:ea typeface="Lato"/>
              <a:cs typeface="Lato"/>
              <a:sym typeface="Lato"/>
            </a:endParaRPr>
          </a:p>
          <a:p>
            <a:pPr marL="914400" lvl="1" indent="-304800" rtl="0">
              <a:lnSpc>
                <a:spcPct val="150000"/>
              </a:lnSpc>
              <a:spcBef>
                <a:spcPts val="0"/>
              </a:spcBef>
              <a:spcAft>
                <a:spcPts val="0"/>
              </a:spcAft>
              <a:buClr>
                <a:srgbClr val="000000"/>
              </a:buClr>
              <a:buSzPts val="1200"/>
              <a:buFont typeface="Lato"/>
              <a:buChar char="○"/>
            </a:pPr>
            <a:r>
              <a:rPr lang="en" sz="1200">
                <a:latin typeface="Lato"/>
                <a:ea typeface="Lato"/>
                <a:cs typeface="Lato"/>
                <a:sym typeface="Lato"/>
              </a:rPr>
              <a:t>On the other hand, if certain proteins show up jointly in some environments but not in others, the environmental conditions actually play a role on the protein expression</a:t>
            </a:r>
            <a:endParaRPr sz="1200">
              <a:latin typeface="Lato"/>
              <a:ea typeface="Lato"/>
              <a:cs typeface="Lato"/>
              <a:sym typeface="Lato"/>
            </a:endParaRPr>
          </a:p>
          <a:p>
            <a:pPr marL="914400" lvl="1" indent="-304800" rtl="0">
              <a:lnSpc>
                <a:spcPct val="150000"/>
              </a:lnSpc>
              <a:spcBef>
                <a:spcPts val="0"/>
              </a:spcBef>
              <a:spcAft>
                <a:spcPts val="0"/>
              </a:spcAft>
              <a:buClr>
                <a:schemeClr val="lt1"/>
              </a:buClr>
              <a:buSzPts val="1200"/>
              <a:buFont typeface="Lato"/>
              <a:buChar char="○"/>
            </a:pPr>
            <a:endParaRPr sz="1200">
              <a:latin typeface="Lato"/>
              <a:ea typeface="Lato"/>
              <a:cs typeface="Lato"/>
              <a:sym typeface="Lato"/>
            </a:endParaRPr>
          </a:p>
          <a:p>
            <a:pPr marL="914400" lvl="1" indent="-304800" rtl="0">
              <a:lnSpc>
                <a:spcPct val="150000"/>
              </a:lnSpc>
              <a:spcBef>
                <a:spcPts val="0"/>
              </a:spcBef>
              <a:spcAft>
                <a:spcPts val="0"/>
              </a:spcAft>
              <a:buClr>
                <a:srgbClr val="000000"/>
              </a:buClr>
              <a:buSzPts val="1200"/>
              <a:buFont typeface="Lato"/>
              <a:buChar char="○"/>
            </a:pPr>
            <a:r>
              <a:rPr lang="en" sz="1200">
                <a:latin typeface="Lato"/>
                <a:ea typeface="Lato"/>
                <a:cs typeface="Lato"/>
                <a:sym typeface="Lato"/>
              </a:rPr>
              <a:t>Networks provides us with a strong tool to visualize structure of the data (connections are formed if the proteins are jointly expressed...that is based on the statistical distance we assume a structure)</a:t>
            </a:r>
            <a:endParaRPr sz="1200">
              <a:latin typeface="Lato"/>
              <a:ea typeface="Lato"/>
              <a:cs typeface="Lato"/>
              <a:sym typeface="Lato"/>
            </a:endParaRPr>
          </a:p>
          <a:p>
            <a:pPr marL="914400" lvl="1" indent="-304800" rtl="0">
              <a:lnSpc>
                <a:spcPct val="150000"/>
              </a:lnSpc>
              <a:spcBef>
                <a:spcPts val="0"/>
              </a:spcBef>
              <a:spcAft>
                <a:spcPts val="0"/>
              </a:spcAft>
              <a:buClr>
                <a:schemeClr val="lt1"/>
              </a:buClr>
              <a:buSzPts val="1200"/>
              <a:buFont typeface="Lato"/>
              <a:buChar char="○"/>
            </a:pPr>
            <a:endParaRPr sz="1200">
              <a:latin typeface="Lato"/>
              <a:ea typeface="Lato"/>
              <a:cs typeface="Lato"/>
              <a:sym typeface="Lato"/>
            </a:endParaRPr>
          </a:p>
          <a:p>
            <a:pPr marL="914400" lvl="1" indent="-304800" rtl="0">
              <a:lnSpc>
                <a:spcPct val="150000"/>
              </a:lnSpc>
              <a:spcBef>
                <a:spcPts val="0"/>
              </a:spcBef>
              <a:spcAft>
                <a:spcPts val="0"/>
              </a:spcAft>
              <a:buClr>
                <a:srgbClr val="000000"/>
              </a:buClr>
              <a:buSzPts val="1200"/>
              <a:buFont typeface="Lato"/>
              <a:buChar char="○"/>
            </a:pPr>
            <a:r>
              <a:rPr lang="en" sz="1200">
                <a:latin typeface="Lato"/>
                <a:ea typeface="Lato"/>
                <a:cs typeface="Lato"/>
                <a:sym typeface="Lato"/>
              </a:rPr>
              <a:t>Although TDA serves many purposes, in our project, TDA tracks how substructures form and if they form a larger structure together. If a structure forms, does it persist for a long time  -- gives us something to look into, helps find prominent structures.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Over 20 thousands proteins to begin with -&gt;Thanks to doc. Kueltz and his colleges great effort -&gt; condense to 1505 most significant proteins.</a:t>
            </a:r>
            <a:endParaRPr/>
          </a:p>
          <a:p>
            <a:pPr marL="0" lvl="0" indent="0">
              <a:spcBef>
                <a:spcPts val="0"/>
              </a:spcBef>
              <a:spcAft>
                <a:spcPts val="0"/>
              </a:spcAft>
              <a:buNone/>
            </a:pPr>
            <a:endParaRPr/>
          </a:p>
          <a:p>
            <a:pPr marL="0" lvl="0" indent="0">
              <a:spcBef>
                <a:spcPts val="0"/>
              </a:spcBef>
              <a:spcAft>
                <a:spcPts val="0"/>
              </a:spcAft>
              <a:buNone/>
            </a:pPr>
            <a:r>
              <a:rPr lang="en"/>
              <a:t>In our data set, there are 96 fish …..</a:t>
            </a:r>
            <a:endParaRPr/>
          </a:p>
          <a:p>
            <a:pPr marL="0" lvl="0" indent="0">
              <a:spcBef>
                <a:spcPts val="0"/>
              </a:spcBef>
              <a:spcAft>
                <a:spcPts val="0"/>
              </a:spcAft>
              <a:buNone/>
            </a:pPr>
            <a:r>
              <a:rPr lang="en"/>
              <a:t>Distance matrix =  1 - correlation^2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Each fish has 1505 proteins and we have 96 fish. These fish are sampled from 4 different environments each with varying salinity and temperature: warm salt water... 24 fish in each environment. </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Originally ~20,000 proteins. Thanks to the work of Dr. Kueltz (Dietmar) </a:t>
            </a:r>
            <a:endParaRPr/>
          </a:p>
          <a:p>
            <a:pPr marL="457200" lvl="0" indent="-298450" rtl="0">
              <a:spcBef>
                <a:spcPts val="0"/>
              </a:spcBef>
              <a:spcAft>
                <a:spcPts val="0"/>
              </a:spcAft>
              <a:buSzPts val="1100"/>
              <a:buChar char="●"/>
            </a:pPr>
            <a:r>
              <a:rPr lang="en"/>
              <a:t>This is an example of how protein G3N3Z8 is expressed in each environment </a:t>
            </a:r>
            <a:endParaRPr/>
          </a:p>
          <a:p>
            <a:pPr marL="0" lvl="0" indent="0" rtl="0">
              <a:spcBef>
                <a:spcPts val="0"/>
              </a:spcBef>
              <a:spcAft>
                <a:spcPts val="0"/>
              </a:spcAft>
              <a:buNone/>
            </a:pPr>
            <a:r>
              <a:rPr lang="en"/>
              <a:t>of all 4 environments (however, only 1 sample of each environment - there are 6 samples of each environment)</a:t>
            </a:r>
            <a:endParaRPr/>
          </a:p>
          <a:p>
            <a:pPr marL="457200" lvl="0" indent="-298450" rtl="0">
              <a:spcBef>
                <a:spcPts val="0"/>
              </a:spcBef>
              <a:spcAft>
                <a:spcPts val="0"/>
              </a:spcAft>
              <a:buSzPts val="1100"/>
              <a:buChar char="●"/>
            </a:pPr>
            <a:r>
              <a:rPr lang="en"/>
              <a:t>The data points represent the relative abundance of specific protein in gill epithelium cells</a:t>
            </a:r>
            <a:endParaRPr/>
          </a:p>
          <a:p>
            <a:pPr marL="457200" lvl="0" indent="-298450" rtl="0">
              <a:spcBef>
                <a:spcPts val="0"/>
              </a:spcBef>
              <a:spcAft>
                <a:spcPts val="0"/>
              </a:spcAft>
              <a:buSzPts val="1100"/>
              <a:buChar char="●"/>
            </a:pPr>
            <a:r>
              <a:rPr lang="en"/>
              <a:t>The data is normalized against the sum of all 1505 proteins</a:t>
            </a:r>
            <a:endParaRPr/>
          </a:p>
          <a:p>
            <a:pPr marL="457200" lvl="0" indent="-298450" rtl="0">
              <a:spcBef>
                <a:spcPts val="0"/>
              </a:spcBef>
              <a:spcAft>
                <a:spcPts val="0"/>
              </a:spcAft>
              <a:buSzPts val="1100"/>
              <a:buChar char="●"/>
            </a:pPr>
            <a:r>
              <a:rPr lang="en"/>
              <a:t>(Sum represents intensity of entire sample)</a:t>
            </a:r>
            <a:endParaRPr/>
          </a:p>
          <a:p>
            <a:pPr marL="457200" lvl="0" indent="-298450" rtl="0">
              <a:spcBef>
                <a:spcPts val="0"/>
              </a:spcBef>
              <a:spcAft>
                <a:spcPts val="0"/>
              </a:spcAft>
              <a:buSzPts val="1100"/>
              <a:buChar char="●"/>
            </a:pPr>
            <a:r>
              <a:rPr lang="en"/>
              <a:t>By eye level we we can see the differences in protein expression. But on a larger scale (given 1505 proteins) its hard to see how how the proteins are related. Therefore we use Network analysis to visualize these relationships </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300">
                <a:latin typeface="Lato"/>
                <a:ea typeface="Lato"/>
                <a:cs typeface="Lato"/>
                <a:sym typeface="Lato"/>
              </a:rPr>
              <a:t>Network analysis allows us to visualize the relationships between individual proteins and protein structures. We do this to get a sense of how proteins are related. However, the network is dense so it is hard to tell what the significant structures are. Our second step here is using peeling methods to reduce noise and see relevant structures.</a:t>
            </a:r>
            <a:endParaRPr sz="1300">
              <a:latin typeface="Lato"/>
              <a:ea typeface="Lato"/>
              <a:cs typeface="Lato"/>
              <a:sym typeface="Lato"/>
            </a:endParaRPr>
          </a:p>
          <a:p>
            <a:pPr marL="0" lvl="0" indent="0" rtl="0">
              <a:lnSpc>
                <a:spcPct val="150000"/>
              </a:lnSpc>
              <a:spcBef>
                <a:spcPts val="1600"/>
              </a:spcBef>
              <a:spcAft>
                <a:spcPts val="0"/>
              </a:spcAft>
              <a:buNone/>
            </a:pPr>
            <a:r>
              <a:rPr lang="en" sz="1300">
                <a:latin typeface="Lato"/>
                <a:ea typeface="Lato"/>
                <a:cs typeface="Lato"/>
                <a:sym typeface="Lato"/>
              </a:rPr>
              <a:t>To find the central node of a network, we used the K-Core peeling method in which we peel insignificant clusters of data points from the outside in by eliminating nodes of increasing discrete vertex degree (these are based on a cutoff value that represents correlation).  After peeling insignificant layers, we end up with a core of proteins that show a highly connected structure of clusters.</a:t>
            </a:r>
            <a:endParaRPr sz="1300">
              <a:latin typeface="Lato"/>
              <a:ea typeface="Lato"/>
              <a:cs typeface="Lato"/>
              <a:sym typeface="Lato"/>
            </a:endParaRPr>
          </a:p>
          <a:p>
            <a:pPr marL="0" lvl="0" indent="0" rtl="0">
              <a:lnSpc>
                <a:spcPct val="115000"/>
              </a:lnSpc>
              <a:spcBef>
                <a:spcPts val="1600"/>
              </a:spcBef>
              <a:spcAft>
                <a:spcPts val="1600"/>
              </a:spcAft>
              <a:buNone/>
            </a:pPr>
            <a:endParaRPr sz="1300">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Cytoscape </a:t>
            </a:r>
            <a:endParaRPr sz="1400"/>
          </a:p>
          <a:p>
            <a:pPr marL="457200" lvl="0" indent="-317500" rtl="0">
              <a:spcBef>
                <a:spcPts val="0"/>
              </a:spcBef>
              <a:spcAft>
                <a:spcPts val="0"/>
              </a:spcAft>
              <a:buSzPts val="1400"/>
              <a:buChar char="●"/>
            </a:pPr>
            <a:r>
              <a:rPr lang="en" sz="1400"/>
              <a:t>Peeling layer by layer (~60 layers color-coded)</a:t>
            </a:r>
            <a:endParaRPr sz="1400"/>
          </a:p>
          <a:p>
            <a:pPr marL="457200" lvl="0" indent="-317500" rtl="0">
              <a:spcBef>
                <a:spcPts val="0"/>
              </a:spcBef>
              <a:spcAft>
                <a:spcPts val="0"/>
              </a:spcAft>
              <a:buSzPts val="1400"/>
              <a:buChar char="●"/>
            </a:pPr>
            <a:r>
              <a:rPr lang="en" sz="1400"/>
              <a:t>Allows us to compare the cores across different environments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hp2EBF7bQZqhNOg-asxWFdqKNl6BOeuk/view"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37150" y="1578400"/>
            <a:ext cx="5017500" cy="1337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Analysis of High-Dimensional Proteomics Data:</a:t>
            </a:r>
            <a:endParaRPr sz="2400"/>
          </a:p>
          <a:p>
            <a:pPr marL="0" lvl="0" indent="0">
              <a:spcBef>
                <a:spcPts val="0"/>
              </a:spcBef>
              <a:spcAft>
                <a:spcPts val="0"/>
              </a:spcAft>
              <a:buNone/>
            </a:pPr>
            <a:endParaRPr sz="600"/>
          </a:p>
          <a:p>
            <a:pPr marL="0" lvl="0" indent="0">
              <a:spcBef>
                <a:spcPts val="0"/>
              </a:spcBef>
              <a:spcAft>
                <a:spcPts val="0"/>
              </a:spcAft>
              <a:buNone/>
            </a:pPr>
            <a:r>
              <a:rPr lang="en" sz="1800"/>
              <a:t>Networks and Topological Data Analysis</a:t>
            </a:r>
            <a:endParaRPr sz="1800"/>
          </a:p>
        </p:txBody>
      </p:sp>
      <p:sp>
        <p:nvSpPr>
          <p:cNvPr id="135" name="Shape 135"/>
          <p:cNvSpPr txBox="1">
            <a:spLocks noGrp="1"/>
          </p:cNvSpPr>
          <p:nvPr>
            <p:ph type="ctrTitle"/>
          </p:nvPr>
        </p:nvSpPr>
        <p:spPr>
          <a:xfrm>
            <a:off x="3226300" y="2988225"/>
            <a:ext cx="5622600" cy="434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300"/>
              <a:t>Austin Chan, Janet Loyola,  Iyesha Puri, Sophia Su, Roger Zhou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678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Layer 18</a:t>
            </a:r>
            <a:endParaRPr sz="2200"/>
          </a:p>
        </p:txBody>
      </p:sp>
      <p:pic>
        <p:nvPicPr>
          <p:cNvPr id="202" name="Shape 202"/>
          <p:cNvPicPr preferRelativeResize="0"/>
          <p:nvPr/>
        </p:nvPicPr>
        <p:blipFill>
          <a:blip r:embed="rId3">
            <a:alphaModFix/>
          </a:blip>
          <a:stretch>
            <a:fillRect/>
          </a:stretch>
        </p:blipFill>
        <p:spPr>
          <a:xfrm>
            <a:off x="1461138" y="1155450"/>
            <a:ext cx="6526525" cy="3530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297500" y="262325"/>
            <a:ext cx="7038900" cy="914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200"/>
              <a:t>Bootstrap &amp; Simulation</a:t>
            </a:r>
            <a:endParaRPr sz="2200"/>
          </a:p>
        </p:txBody>
      </p:sp>
      <p:pic>
        <p:nvPicPr>
          <p:cNvPr id="208" name="Shape 208"/>
          <p:cNvPicPr preferRelativeResize="0"/>
          <p:nvPr/>
        </p:nvPicPr>
        <p:blipFill>
          <a:blip r:embed="rId3">
            <a:alphaModFix/>
          </a:blip>
          <a:stretch>
            <a:fillRect/>
          </a:stretch>
        </p:blipFill>
        <p:spPr>
          <a:xfrm>
            <a:off x="1167325" y="1176425"/>
            <a:ext cx="3662275" cy="3662275"/>
          </a:xfrm>
          <a:prstGeom prst="rect">
            <a:avLst/>
          </a:prstGeom>
          <a:noFill/>
          <a:ln>
            <a:noFill/>
          </a:ln>
        </p:spPr>
      </p:pic>
      <p:pic>
        <p:nvPicPr>
          <p:cNvPr id="209" name="Shape 209"/>
          <p:cNvPicPr preferRelativeResize="0"/>
          <p:nvPr/>
        </p:nvPicPr>
        <p:blipFill>
          <a:blip r:embed="rId4">
            <a:alphaModFix/>
          </a:blip>
          <a:stretch>
            <a:fillRect/>
          </a:stretch>
        </p:blipFill>
        <p:spPr>
          <a:xfrm>
            <a:off x="5147075" y="1176425"/>
            <a:ext cx="3662275" cy="3662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a:blip r:embed="rId3">
            <a:alphaModFix/>
          </a:blip>
          <a:stretch>
            <a:fillRect/>
          </a:stretch>
        </p:blipFill>
        <p:spPr>
          <a:xfrm>
            <a:off x="2302650" y="302400"/>
            <a:ext cx="4538700" cy="45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297500" y="393750"/>
            <a:ext cx="7038900" cy="741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Basic TDA Structure Example</a:t>
            </a:r>
            <a:endParaRPr sz="2200"/>
          </a:p>
        </p:txBody>
      </p:sp>
      <p:pic>
        <p:nvPicPr>
          <p:cNvPr id="220" name="Shape 220"/>
          <p:cNvPicPr preferRelativeResize="0"/>
          <p:nvPr/>
        </p:nvPicPr>
        <p:blipFill>
          <a:blip r:embed="rId3">
            <a:alphaModFix/>
          </a:blip>
          <a:stretch>
            <a:fillRect/>
          </a:stretch>
        </p:blipFill>
        <p:spPr>
          <a:xfrm>
            <a:off x="1508788" y="1443500"/>
            <a:ext cx="6508124" cy="2428650"/>
          </a:xfrm>
          <a:prstGeom prst="rect">
            <a:avLst/>
          </a:prstGeom>
          <a:noFill/>
          <a:ln>
            <a:noFill/>
          </a:ln>
        </p:spPr>
      </p:pic>
      <p:cxnSp>
        <p:nvCxnSpPr>
          <p:cNvPr id="221" name="Shape 221"/>
          <p:cNvCxnSpPr/>
          <p:nvPr/>
        </p:nvCxnSpPr>
        <p:spPr>
          <a:xfrm rot="10800000" flipH="1">
            <a:off x="2566975" y="3712100"/>
            <a:ext cx="9600" cy="448500"/>
          </a:xfrm>
          <a:prstGeom prst="straightConnector1">
            <a:avLst/>
          </a:prstGeom>
          <a:noFill/>
          <a:ln w="28575" cap="flat" cmpd="sng">
            <a:solidFill>
              <a:srgbClr val="E69138"/>
            </a:solidFill>
            <a:prstDash val="solid"/>
            <a:round/>
            <a:headEnd type="none" w="med" len="med"/>
            <a:tailEnd type="triangle" w="med" len="med"/>
          </a:ln>
        </p:spPr>
      </p:cxnSp>
      <p:sp>
        <p:nvSpPr>
          <p:cNvPr id="222" name="Shape 222"/>
          <p:cNvSpPr txBox="1"/>
          <p:nvPr/>
        </p:nvSpPr>
        <p:spPr>
          <a:xfrm>
            <a:off x="1280200" y="4256200"/>
            <a:ext cx="1781100" cy="48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300">
                <a:solidFill>
                  <a:schemeClr val="lt1"/>
                </a:solidFill>
                <a:latin typeface="Lato"/>
                <a:ea typeface="Lato"/>
                <a:cs typeface="Lato"/>
                <a:sym typeface="Lato"/>
              </a:rPr>
              <a:t>ε = 0, </a:t>
            </a:r>
            <a:r>
              <a:rPr lang="en" sz="1300">
                <a:solidFill>
                  <a:srgbClr val="FFFFFF"/>
                </a:solidFill>
                <a:latin typeface="Lato"/>
                <a:ea typeface="Lato"/>
                <a:cs typeface="Lato"/>
                <a:sym typeface="Lato"/>
              </a:rPr>
              <a:t>Sample size = 30</a:t>
            </a:r>
            <a:endParaRPr sz="1300">
              <a:solidFill>
                <a:srgbClr val="FFFFFF"/>
              </a:solidFill>
              <a:latin typeface="Lato"/>
              <a:ea typeface="Lato"/>
              <a:cs typeface="Lato"/>
              <a:sym typeface="Lato"/>
            </a:endParaRPr>
          </a:p>
        </p:txBody>
      </p:sp>
      <p:cxnSp>
        <p:nvCxnSpPr>
          <p:cNvPr id="223" name="Shape 223"/>
          <p:cNvCxnSpPr/>
          <p:nvPr/>
        </p:nvCxnSpPr>
        <p:spPr>
          <a:xfrm rot="10800000" flipH="1">
            <a:off x="4126913" y="3712100"/>
            <a:ext cx="9600" cy="448500"/>
          </a:xfrm>
          <a:prstGeom prst="straightConnector1">
            <a:avLst/>
          </a:prstGeom>
          <a:noFill/>
          <a:ln w="28575" cap="flat" cmpd="sng">
            <a:solidFill>
              <a:srgbClr val="E69138"/>
            </a:solidFill>
            <a:prstDash val="solid"/>
            <a:round/>
            <a:headEnd type="none" w="med" len="med"/>
            <a:tailEnd type="triangle" w="med" len="med"/>
          </a:ln>
        </p:spPr>
      </p:cxnSp>
      <p:cxnSp>
        <p:nvCxnSpPr>
          <p:cNvPr id="224" name="Shape 224"/>
          <p:cNvCxnSpPr/>
          <p:nvPr/>
        </p:nvCxnSpPr>
        <p:spPr>
          <a:xfrm rot="10800000" flipH="1">
            <a:off x="5686875" y="3712100"/>
            <a:ext cx="9600" cy="448500"/>
          </a:xfrm>
          <a:prstGeom prst="straightConnector1">
            <a:avLst/>
          </a:prstGeom>
          <a:noFill/>
          <a:ln w="28575" cap="flat" cmpd="sng">
            <a:solidFill>
              <a:srgbClr val="E69138"/>
            </a:solidFill>
            <a:prstDash val="solid"/>
            <a:round/>
            <a:headEnd type="none" w="med" len="med"/>
            <a:tailEnd type="triangle" w="med" len="med"/>
          </a:ln>
        </p:spPr>
      </p:cxnSp>
      <p:cxnSp>
        <p:nvCxnSpPr>
          <p:cNvPr id="225" name="Shape 225"/>
          <p:cNvCxnSpPr/>
          <p:nvPr/>
        </p:nvCxnSpPr>
        <p:spPr>
          <a:xfrm rot="10800000" flipH="1">
            <a:off x="6927150" y="3712100"/>
            <a:ext cx="9600" cy="448500"/>
          </a:xfrm>
          <a:prstGeom prst="straightConnector1">
            <a:avLst/>
          </a:prstGeom>
          <a:noFill/>
          <a:ln w="28575" cap="flat" cmpd="sng">
            <a:solidFill>
              <a:srgbClr val="E69138"/>
            </a:solidFill>
            <a:prstDash val="solid"/>
            <a:round/>
            <a:headEnd type="none" w="med" len="med"/>
            <a:tailEnd type="triangle" w="med" len="med"/>
          </a:ln>
        </p:spPr>
      </p:cxnSp>
      <p:sp>
        <p:nvSpPr>
          <p:cNvPr id="226" name="Shape 226"/>
          <p:cNvSpPr txBox="1"/>
          <p:nvPr/>
        </p:nvSpPr>
        <p:spPr>
          <a:xfrm>
            <a:off x="3289901" y="4227550"/>
            <a:ext cx="1469400" cy="410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300">
                <a:solidFill>
                  <a:srgbClr val="FFFFFF"/>
                </a:solidFill>
                <a:latin typeface="Lato"/>
                <a:ea typeface="Lato"/>
                <a:cs typeface="Lato"/>
                <a:sym typeface="Lato"/>
              </a:rPr>
              <a:t>ε = 0.5, no loops</a:t>
            </a:r>
            <a:endParaRPr sz="1300">
              <a:solidFill>
                <a:srgbClr val="FFFFFF"/>
              </a:solidFill>
              <a:latin typeface="Lato"/>
              <a:ea typeface="Lato"/>
              <a:cs typeface="Lato"/>
              <a:sym typeface="Lato"/>
            </a:endParaRPr>
          </a:p>
          <a:p>
            <a:pPr marL="0" lvl="0" indent="0">
              <a:spcBef>
                <a:spcPts val="0"/>
              </a:spcBef>
              <a:spcAft>
                <a:spcPts val="0"/>
              </a:spcAft>
              <a:buNone/>
            </a:pPr>
            <a:r>
              <a:rPr lang="en" sz="1300">
                <a:latin typeface="Lato"/>
                <a:ea typeface="Lato"/>
                <a:cs typeface="Lato"/>
                <a:sym typeface="Lato"/>
              </a:rPr>
              <a:t>	 	 	 		</a:t>
            </a:r>
            <a:endParaRPr sz="1300">
              <a:latin typeface="Lato"/>
              <a:ea typeface="Lato"/>
              <a:cs typeface="Lato"/>
              <a:sym typeface="Lato"/>
            </a:endParaRPr>
          </a:p>
          <a:p>
            <a:pPr marL="0" lvl="0" indent="0">
              <a:spcBef>
                <a:spcPts val="0"/>
              </a:spcBef>
              <a:spcAft>
                <a:spcPts val="0"/>
              </a:spcAft>
              <a:buNone/>
            </a:pPr>
            <a:r>
              <a:rPr lang="en" sz="1300">
                <a:latin typeface="Lato"/>
                <a:ea typeface="Lato"/>
                <a:cs typeface="Lato"/>
                <a:sym typeface="Lato"/>
              </a:rPr>
              <a:t>			</a:t>
            </a:r>
            <a:endParaRPr sz="1300">
              <a:latin typeface="Lato"/>
              <a:ea typeface="Lato"/>
              <a:cs typeface="Lato"/>
              <a:sym typeface="Lato"/>
            </a:endParaRPr>
          </a:p>
          <a:p>
            <a:pPr marL="0" lvl="0" indent="0">
              <a:spcBef>
                <a:spcPts val="0"/>
              </a:spcBef>
              <a:spcAft>
                <a:spcPts val="0"/>
              </a:spcAft>
              <a:buNone/>
            </a:pPr>
            <a:r>
              <a:rPr lang="en" sz="1300">
                <a:latin typeface="Lato"/>
                <a:ea typeface="Lato"/>
                <a:cs typeface="Lato"/>
                <a:sym typeface="Lato"/>
              </a:rPr>
              <a:t>				</a:t>
            </a:r>
            <a:endParaRPr sz="1300">
              <a:latin typeface="Lato"/>
              <a:ea typeface="Lato"/>
              <a:cs typeface="Lato"/>
              <a:sym typeface="Lato"/>
            </a:endParaRPr>
          </a:p>
          <a:p>
            <a:pPr marL="0" lvl="0" indent="0">
              <a:spcBef>
                <a:spcPts val="0"/>
              </a:spcBef>
              <a:spcAft>
                <a:spcPts val="0"/>
              </a:spcAft>
              <a:buNone/>
            </a:pPr>
            <a:r>
              <a:rPr lang="en" sz="1300">
                <a:latin typeface="Lato"/>
                <a:ea typeface="Lato"/>
                <a:cs typeface="Lato"/>
                <a:sym typeface="Lato"/>
              </a:rPr>
              <a:t>					</a:t>
            </a:r>
            <a:endParaRPr sz="1300">
              <a:latin typeface="Lato"/>
              <a:ea typeface="Lato"/>
              <a:cs typeface="Lato"/>
              <a:sym typeface="Lato"/>
            </a:endParaRPr>
          </a:p>
          <a:p>
            <a:pPr marL="0" lvl="0" indent="0">
              <a:spcBef>
                <a:spcPts val="0"/>
              </a:spcBef>
              <a:spcAft>
                <a:spcPts val="0"/>
              </a:spcAft>
              <a:buNone/>
            </a:pPr>
            <a:r>
              <a:rPr lang="en" sz="1300">
                <a:latin typeface="Lato"/>
                <a:ea typeface="Lato"/>
                <a:cs typeface="Lato"/>
                <a:sym typeface="Lato"/>
              </a:rPr>
              <a:t>				</a:t>
            </a:r>
            <a:endParaRPr sz="1300">
              <a:latin typeface="Lato"/>
              <a:ea typeface="Lato"/>
              <a:cs typeface="Lato"/>
              <a:sym typeface="Lato"/>
            </a:endParaRPr>
          </a:p>
          <a:p>
            <a:pPr marL="0" lvl="0" indent="0">
              <a:spcBef>
                <a:spcPts val="0"/>
              </a:spcBef>
              <a:spcAft>
                <a:spcPts val="0"/>
              </a:spcAft>
              <a:buNone/>
            </a:pPr>
            <a:r>
              <a:rPr lang="en" sz="1300">
                <a:latin typeface="Lato"/>
                <a:ea typeface="Lato"/>
                <a:cs typeface="Lato"/>
                <a:sym typeface="Lato"/>
              </a:rPr>
              <a:t>			</a:t>
            </a:r>
            <a:endParaRPr sz="1300">
              <a:latin typeface="Lato"/>
              <a:ea typeface="Lato"/>
              <a:cs typeface="Lato"/>
              <a:sym typeface="Lato"/>
            </a:endParaRPr>
          </a:p>
          <a:p>
            <a:pPr marL="0" lvl="0" indent="0">
              <a:spcBef>
                <a:spcPts val="0"/>
              </a:spcBef>
              <a:spcAft>
                <a:spcPts val="0"/>
              </a:spcAft>
              <a:buNone/>
            </a:pPr>
            <a:r>
              <a:rPr lang="en" sz="1300">
                <a:latin typeface="Lato"/>
                <a:ea typeface="Lato"/>
                <a:cs typeface="Lato"/>
                <a:sym typeface="Lato"/>
              </a:rPr>
              <a:t>		</a:t>
            </a:r>
            <a:endParaRPr sz="1300">
              <a:latin typeface="Lato"/>
              <a:ea typeface="Lato"/>
              <a:cs typeface="Lato"/>
              <a:sym typeface="Lato"/>
            </a:endParaRPr>
          </a:p>
          <a:p>
            <a:pPr marL="0" lvl="0" indent="0">
              <a:spcBef>
                <a:spcPts val="0"/>
              </a:spcBef>
              <a:spcAft>
                <a:spcPts val="0"/>
              </a:spcAft>
              <a:buNone/>
            </a:pPr>
            <a:endParaRPr sz="1300">
              <a:solidFill>
                <a:srgbClr val="FFFFFF"/>
              </a:solidFill>
              <a:latin typeface="Lato"/>
              <a:ea typeface="Lato"/>
              <a:cs typeface="Lato"/>
              <a:sym typeface="Lato"/>
            </a:endParaRPr>
          </a:p>
        </p:txBody>
      </p:sp>
      <p:sp>
        <p:nvSpPr>
          <p:cNvPr id="227" name="Shape 227"/>
          <p:cNvSpPr txBox="1"/>
          <p:nvPr/>
        </p:nvSpPr>
        <p:spPr>
          <a:xfrm>
            <a:off x="4906575" y="4180000"/>
            <a:ext cx="1422000" cy="48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300">
                <a:solidFill>
                  <a:srgbClr val="FFFFFF"/>
                </a:solidFill>
                <a:latin typeface="Lato"/>
                <a:ea typeface="Lato"/>
                <a:cs typeface="Lato"/>
                <a:sym typeface="Lato"/>
              </a:rPr>
              <a:t>ε = 0.8, 1-D hole appears</a:t>
            </a:r>
            <a:endParaRPr sz="1300">
              <a:solidFill>
                <a:srgbClr val="FFFFFF"/>
              </a:solidFill>
              <a:latin typeface="Lato"/>
              <a:ea typeface="Lato"/>
              <a:cs typeface="Lato"/>
              <a:sym typeface="Lato"/>
            </a:endParaRPr>
          </a:p>
          <a:p>
            <a:pPr marL="0" lvl="0" indent="0">
              <a:spcBef>
                <a:spcPts val="0"/>
              </a:spcBef>
              <a:spcAft>
                <a:spcPts val="0"/>
              </a:spcAft>
              <a:buNone/>
            </a:pPr>
            <a:endParaRPr sz="1300">
              <a:solidFill>
                <a:srgbClr val="FFFFFF"/>
              </a:solidFill>
              <a:latin typeface="Lato"/>
              <a:ea typeface="Lato"/>
              <a:cs typeface="Lato"/>
              <a:sym typeface="Lato"/>
            </a:endParaRPr>
          </a:p>
        </p:txBody>
      </p:sp>
      <p:sp>
        <p:nvSpPr>
          <p:cNvPr id="228" name="Shape 228"/>
          <p:cNvSpPr txBox="1"/>
          <p:nvPr/>
        </p:nvSpPr>
        <p:spPr>
          <a:xfrm>
            <a:off x="6546125" y="4189450"/>
            <a:ext cx="1422000" cy="410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300">
                <a:solidFill>
                  <a:srgbClr val="FFFFFF"/>
                </a:solidFill>
                <a:latin typeface="Lato"/>
                <a:ea typeface="Lato"/>
                <a:cs typeface="Lato"/>
                <a:sym typeface="Lato"/>
              </a:rPr>
              <a:t>Summary</a:t>
            </a:r>
            <a:endParaRPr sz="1300">
              <a:solidFill>
                <a:srgbClr val="FFFFFF"/>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373700" y="4699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200"/>
              <a:t>Birth and Death in Persistence Diagrams</a:t>
            </a:r>
            <a:endParaRPr sz="2200"/>
          </a:p>
        </p:txBody>
      </p:sp>
      <p:pic>
        <p:nvPicPr>
          <p:cNvPr id="234" name="Shape 234"/>
          <p:cNvPicPr preferRelativeResize="0"/>
          <p:nvPr/>
        </p:nvPicPr>
        <p:blipFill>
          <a:blip r:embed="rId3">
            <a:alphaModFix/>
          </a:blip>
          <a:stretch>
            <a:fillRect/>
          </a:stretch>
        </p:blipFill>
        <p:spPr>
          <a:xfrm>
            <a:off x="1597575" y="1515925"/>
            <a:ext cx="2124075" cy="1499550"/>
          </a:xfrm>
          <a:prstGeom prst="rect">
            <a:avLst/>
          </a:prstGeom>
          <a:noFill/>
          <a:ln>
            <a:noFill/>
          </a:ln>
        </p:spPr>
      </p:pic>
      <p:pic>
        <p:nvPicPr>
          <p:cNvPr id="235" name="Shape 235"/>
          <p:cNvPicPr preferRelativeResize="0"/>
          <p:nvPr/>
        </p:nvPicPr>
        <p:blipFill>
          <a:blip r:embed="rId4">
            <a:alphaModFix/>
          </a:blip>
          <a:stretch>
            <a:fillRect/>
          </a:stretch>
        </p:blipFill>
        <p:spPr>
          <a:xfrm>
            <a:off x="4994750" y="1499200"/>
            <a:ext cx="2124075" cy="1499550"/>
          </a:xfrm>
          <a:prstGeom prst="rect">
            <a:avLst/>
          </a:prstGeom>
          <a:noFill/>
          <a:ln>
            <a:noFill/>
          </a:ln>
        </p:spPr>
      </p:pic>
      <p:sp>
        <p:nvSpPr>
          <p:cNvPr id="236" name="Shape 236"/>
          <p:cNvSpPr txBox="1"/>
          <p:nvPr/>
        </p:nvSpPr>
        <p:spPr>
          <a:xfrm>
            <a:off x="2125238" y="2982025"/>
            <a:ext cx="1087800" cy="171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Figure 1</a:t>
            </a:r>
            <a:endParaRPr>
              <a:solidFill>
                <a:srgbClr val="FFFFFF"/>
              </a:solidFill>
            </a:endParaRPr>
          </a:p>
        </p:txBody>
      </p:sp>
      <p:sp>
        <p:nvSpPr>
          <p:cNvPr id="237" name="Shape 237"/>
          <p:cNvSpPr txBox="1"/>
          <p:nvPr/>
        </p:nvSpPr>
        <p:spPr>
          <a:xfrm>
            <a:off x="5474725" y="2953525"/>
            <a:ext cx="944700" cy="22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Figure 2</a:t>
            </a:r>
            <a:endParaRPr>
              <a:solidFill>
                <a:srgbClr val="FFFFFF"/>
              </a:solidFill>
            </a:endParaRPr>
          </a:p>
        </p:txBody>
      </p:sp>
      <p:pic>
        <p:nvPicPr>
          <p:cNvPr id="238" name="Shape 238"/>
          <p:cNvPicPr preferRelativeResize="0"/>
          <p:nvPr/>
        </p:nvPicPr>
        <p:blipFill>
          <a:blip r:embed="rId5">
            <a:alphaModFix/>
          </a:blip>
          <a:stretch>
            <a:fillRect/>
          </a:stretch>
        </p:blipFill>
        <p:spPr>
          <a:xfrm>
            <a:off x="2318525" y="3425825"/>
            <a:ext cx="4506950" cy="1019475"/>
          </a:xfrm>
          <a:prstGeom prst="rect">
            <a:avLst/>
          </a:prstGeom>
          <a:noFill/>
          <a:ln>
            <a:noFill/>
          </a:ln>
        </p:spPr>
      </p:pic>
      <p:sp>
        <p:nvSpPr>
          <p:cNvPr id="239" name="Shape 239"/>
          <p:cNvSpPr txBox="1"/>
          <p:nvPr/>
        </p:nvSpPr>
        <p:spPr>
          <a:xfrm>
            <a:off x="3947950" y="4407125"/>
            <a:ext cx="1641300" cy="171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Figure 3</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title="barcodes.mp4">
            <a:hlinkClick r:id="rId3"/>
          </p:cNvPr>
          <p:cNvSpPr/>
          <p:nvPr/>
        </p:nvSpPr>
        <p:spPr>
          <a:xfrm>
            <a:off x="1701838" y="419125"/>
            <a:ext cx="5740325" cy="4305250"/>
          </a:xfrm>
          <a:prstGeom prst="rect">
            <a:avLst/>
          </a:prstGeom>
          <a:noFill/>
          <a:ln>
            <a:noFill/>
          </a:ln>
        </p:spPr>
      </p:sp>
      <p:sp>
        <p:nvSpPr>
          <p:cNvPr id="245" name="Shape 245"/>
          <p:cNvSpPr txBox="1"/>
          <p:nvPr/>
        </p:nvSpPr>
        <p:spPr>
          <a:xfrm>
            <a:off x="200900" y="4738000"/>
            <a:ext cx="8835000" cy="355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3737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Persistence Plot for all Fish</a:t>
            </a:r>
            <a:endParaRPr sz="2200"/>
          </a:p>
        </p:txBody>
      </p:sp>
      <p:pic>
        <p:nvPicPr>
          <p:cNvPr id="251" name="Shape 251"/>
          <p:cNvPicPr preferRelativeResize="0"/>
          <p:nvPr/>
        </p:nvPicPr>
        <p:blipFill>
          <a:blip r:embed="rId3">
            <a:alphaModFix/>
          </a:blip>
          <a:stretch>
            <a:fillRect/>
          </a:stretch>
        </p:blipFill>
        <p:spPr>
          <a:xfrm>
            <a:off x="1403425" y="1146422"/>
            <a:ext cx="6337149" cy="3490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449900" y="4699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TDA Bootstrap Graph</a:t>
            </a:r>
            <a:endParaRPr sz="2200"/>
          </a:p>
        </p:txBody>
      </p:sp>
      <p:pic>
        <p:nvPicPr>
          <p:cNvPr id="257" name="Shape 257"/>
          <p:cNvPicPr preferRelativeResize="0"/>
          <p:nvPr/>
        </p:nvPicPr>
        <p:blipFill>
          <a:blip r:embed="rId3">
            <a:alphaModFix/>
          </a:blip>
          <a:stretch>
            <a:fillRect/>
          </a:stretch>
        </p:blipFill>
        <p:spPr>
          <a:xfrm>
            <a:off x="1971487" y="1268975"/>
            <a:ext cx="5201024" cy="3209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13737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TDA Bootstrap for Blue Environment</a:t>
            </a:r>
            <a:endParaRPr sz="2200"/>
          </a:p>
        </p:txBody>
      </p:sp>
      <p:sp>
        <p:nvSpPr>
          <p:cNvPr id="263" name="Shape 26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64" name="Shape 264"/>
          <p:cNvPicPr preferRelativeResize="0"/>
          <p:nvPr/>
        </p:nvPicPr>
        <p:blipFill>
          <a:blip r:embed="rId3">
            <a:alphaModFix/>
          </a:blip>
          <a:stretch>
            <a:fillRect/>
          </a:stretch>
        </p:blipFill>
        <p:spPr>
          <a:xfrm>
            <a:off x="1400001" y="1124400"/>
            <a:ext cx="6344000" cy="3797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3737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TDA Bootstrap for Green Environment</a:t>
            </a:r>
            <a:endParaRPr sz="2200"/>
          </a:p>
        </p:txBody>
      </p:sp>
      <p:pic>
        <p:nvPicPr>
          <p:cNvPr id="270" name="Shape 270"/>
          <p:cNvPicPr preferRelativeResize="0"/>
          <p:nvPr/>
        </p:nvPicPr>
        <p:blipFill>
          <a:blip r:embed="rId3">
            <a:alphaModFix/>
          </a:blip>
          <a:stretch>
            <a:fillRect/>
          </a:stretch>
        </p:blipFill>
        <p:spPr>
          <a:xfrm>
            <a:off x="1458275" y="1142237"/>
            <a:ext cx="6227451" cy="3761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2070025" y="1043225"/>
            <a:ext cx="4970975" cy="3728250"/>
          </a:xfrm>
          <a:prstGeom prst="rect">
            <a:avLst/>
          </a:prstGeom>
          <a:noFill/>
          <a:ln>
            <a:noFill/>
          </a:ln>
        </p:spPr>
      </p:pic>
      <p:sp>
        <p:nvSpPr>
          <p:cNvPr id="141" name="Shape 141"/>
          <p:cNvSpPr txBox="1">
            <a:spLocks noGrp="1"/>
          </p:cNvSpPr>
          <p:nvPr>
            <p:ph type="title"/>
          </p:nvPr>
        </p:nvSpPr>
        <p:spPr>
          <a:xfrm>
            <a:off x="1221300" y="3937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200"/>
              <a:t>Stickleback fish</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3737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TDA Bootstrap for Red Environment</a:t>
            </a:r>
            <a:endParaRPr sz="2200"/>
          </a:p>
        </p:txBody>
      </p:sp>
      <p:pic>
        <p:nvPicPr>
          <p:cNvPr id="276" name="Shape 276"/>
          <p:cNvPicPr preferRelativeResize="0"/>
          <p:nvPr/>
        </p:nvPicPr>
        <p:blipFill>
          <a:blip r:embed="rId3">
            <a:alphaModFix/>
          </a:blip>
          <a:stretch>
            <a:fillRect/>
          </a:stretch>
        </p:blipFill>
        <p:spPr>
          <a:xfrm>
            <a:off x="1593762" y="1100500"/>
            <a:ext cx="6446376" cy="3845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TDA Bootstrap for Yellow Environment</a:t>
            </a:r>
            <a:endParaRPr sz="2200"/>
          </a:p>
        </p:txBody>
      </p:sp>
      <p:sp>
        <p:nvSpPr>
          <p:cNvPr id="282" name="Shape 28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83" name="Shape 283"/>
          <p:cNvPicPr preferRelativeResize="0"/>
          <p:nvPr/>
        </p:nvPicPr>
        <p:blipFill>
          <a:blip r:embed="rId3">
            <a:alphaModFix/>
          </a:blip>
          <a:stretch>
            <a:fillRect/>
          </a:stretch>
        </p:blipFill>
        <p:spPr>
          <a:xfrm>
            <a:off x="1378513" y="1104275"/>
            <a:ext cx="6386976" cy="3837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1297500" y="4699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Contributors</a:t>
            </a:r>
            <a:endParaRPr sz="2200"/>
          </a:p>
        </p:txBody>
      </p:sp>
      <p:sp>
        <p:nvSpPr>
          <p:cNvPr id="289" name="Shape 289"/>
          <p:cNvSpPr txBox="1">
            <a:spLocks noGrp="1"/>
          </p:cNvSpPr>
          <p:nvPr>
            <p:ph type="body" idx="1"/>
          </p:nvPr>
        </p:nvSpPr>
        <p:spPr>
          <a:xfrm>
            <a:off x="1297500" y="13078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b="1"/>
              <a:t>Faculty Mentors:</a:t>
            </a:r>
            <a:endParaRPr sz="1600" b="1"/>
          </a:p>
          <a:p>
            <a:pPr marL="0" lvl="0" indent="457200">
              <a:spcBef>
                <a:spcPts val="1600"/>
              </a:spcBef>
              <a:spcAft>
                <a:spcPts val="0"/>
              </a:spcAft>
              <a:buNone/>
            </a:pPr>
            <a:r>
              <a:rPr lang="en"/>
              <a:t>Javier Arsuaga, Dietmar Kueltz, Wolfgang Polonik</a:t>
            </a:r>
            <a:endParaRPr/>
          </a:p>
          <a:p>
            <a:pPr marL="0" lvl="0" indent="0">
              <a:spcBef>
                <a:spcPts val="1600"/>
              </a:spcBef>
              <a:spcAft>
                <a:spcPts val="0"/>
              </a:spcAft>
              <a:buNone/>
            </a:pPr>
            <a:r>
              <a:rPr lang="en" sz="1600" b="1"/>
              <a:t>Graduate Student Researchers:</a:t>
            </a:r>
            <a:endParaRPr sz="1600" b="1"/>
          </a:p>
          <a:p>
            <a:pPr marL="0" lvl="0" indent="457200">
              <a:spcBef>
                <a:spcPts val="1600"/>
              </a:spcBef>
              <a:spcAft>
                <a:spcPts val="0"/>
              </a:spcAft>
              <a:buNone/>
            </a:pPr>
            <a:r>
              <a:rPr lang="en"/>
              <a:t>Irene Kim, Benjamin Roycraft</a:t>
            </a:r>
            <a:endParaRPr/>
          </a:p>
          <a:p>
            <a:pPr marL="0" lvl="0" indent="0">
              <a:spcBef>
                <a:spcPts val="1600"/>
              </a:spcBef>
              <a:spcAft>
                <a:spcPts val="0"/>
              </a:spcAft>
              <a:buNone/>
            </a:pPr>
            <a:r>
              <a:rPr lang="en" sz="1600" b="1"/>
              <a:t>Undergraduate Student Researchers:</a:t>
            </a:r>
            <a:endParaRPr sz="1600" b="1"/>
          </a:p>
          <a:p>
            <a:pPr marL="0" lvl="0" indent="457200">
              <a:spcBef>
                <a:spcPts val="1600"/>
              </a:spcBef>
              <a:spcAft>
                <a:spcPts val="1600"/>
              </a:spcAft>
              <a:buNone/>
            </a:pPr>
            <a:r>
              <a:rPr lang="en"/>
              <a:t>Austin Chan, Janet Loyola,  Iyesha Puri, Sophia Su, Roger Zhou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373700" y="5461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References</a:t>
            </a:r>
            <a:endParaRPr sz="2200"/>
          </a:p>
        </p:txBody>
      </p:sp>
      <p:sp>
        <p:nvSpPr>
          <p:cNvPr id="295" name="Shape 295"/>
          <p:cNvSpPr txBox="1">
            <a:spLocks noGrp="1"/>
          </p:cNvSpPr>
          <p:nvPr>
            <p:ph type="body" idx="1"/>
          </p:nvPr>
        </p:nvSpPr>
        <p:spPr>
          <a:xfrm>
            <a:off x="1221300" y="1338950"/>
            <a:ext cx="7038900" cy="2911200"/>
          </a:xfrm>
          <a:prstGeom prst="rect">
            <a:avLst/>
          </a:prstGeom>
        </p:spPr>
        <p:txBody>
          <a:bodyPr spcFirstLastPara="1" wrap="square" lIns="91425" tIns="91425" rIns="91425" bIns="91425" anchor="t" anchorCtr="0">
            <a:noAutofit/>
          </a:bodyPr>
          <a:lstStyle/>
          <a:p>
            <a:pPr marL="457200" lvl="0" indent="-311150" rtl="0">
              <a:lnSpc>
                <a:spcPct val="200000"/>
              </a:lnSpc>
              <a:spcBef>
                <a:spcPts val="0"/>
              </a:spcBef>
              <a:spcAft>
                <a:spcPts val="0"/>
              </a:spcAft>
              <a:buSzPts val="1300"/>
              <a:buChar char="●"/>
            </a:pPr>
            <a:r>
              <a:rPr lang="en"/>
              <a:t>Fasy, B. T.; Lecci, F.; Rinaldo, A; Wasserman, L.; Balakrishnan, S.; and Singh, A.</a:t>
            </a:r>
            <a:r>
              <a:rPr lang="en" i="1"/>
              <a:t> Confidence Sets For Persistence Diagrams.</a:t>
            </a:r>
            <a:r>
              <a:rPr lang="en"/>
              <a:t> 2014.</a:t>
            </a:r>
            <a:endParaRPr/>
          </a:p>
          <a:p>
            <a:pPr marL="457200" lvl="0" indent="-311150" rtl="0">
              <a:lnSpc>
                <a:spcPct val="200000"/>
              </a:lnSpc>
              <a:spcBef>
                <a:spcPts val="0"/>
              </a:spcBef>
              <a:spcAft>
                <a:spcPts val="0"/>
              </a:spcAft>
              <a:buSzPts val="1300"/>
              <a:buChar char="●"/>
            </a:pPr>
            <a:r>
              <a:rPr lang="en"/>
              <a:t>K.-Y. Ho, </a:t>
            </a:r>
            <a:r>
              <a:rPr lang="en" i="1"/>
              <a:t>“TDA (1) – Starting the Journey of Topological Data Analysis (TDA)“</a:t>
            </a:r>
            <a:r>
              <a:rPr lang="en"/>
              <a:t>, WordPress (2015)</a:t>
            </a:r>
            <a:endParaRPr/>
          </a:p>
          <a:p>
            <a:pPr marL="457200" lvl="0" indent="-311150">
              <a:lnSpc>
                <a:spcPct val="200000"/>
              </a:lnSpc>
              <a:spcBef>
                <a:spcPts val="0"/>
              </a:spcBef>
              <a:spcAft>
                <a:spcPts val="0"/>
              </a:spcAft>
              <a:buSzPts val="1300"/>
              <a:buChar char="●"/>
            </a:pPr>
            <a:r>
              <a:rPr lang="en"/>
              <a:t>https://datawarrior.wordpress.com/2015/11/03/tda-3-homology-and-betti-numbers/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373700" y="6223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Scientific Question / Reasoning</a:t>
            </a:r>
            <a:endParaRPr sz="2200"/>
          </a:p>
        </p:txBody>
      </p:sp>
      <p:sp>
        <p:nvSpPr>
          <p:cNvPr id="147" name="Shape 147"/>
          <p:cNvSpPr txBox="1">
            <a:spLocks noGrp="1"/>
          </p:cNvSpPr>
          <p:nvPr>
            <p:ph type="body" idx="1"/>
          </p:nvPr>
        </p:nvSpPr>
        <p:spPr>
          <a:xfrm>
            <a:off x="1090800" y="1286550"/>
            <a:ext cx="7736100" cy="37053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a:t>What is the goal of this project?</a:t>
            </a:r>
            <a:endParaRPr sz="1600"/>
          </a:p>
          <a:p>
            <a:pPr marL="914400" lvl="1" indent="-311150" rtl="0">
              <a:lnSpc>
                <a:spcPct val="150000"/>
              </a:lnSpc>
              <a:spcBef>
                <a:spcPts val="0"/>
              </a:spcBef>
              <a:spcAft>
                <a:spcPts val="0"/>
              </a:spcAft>
              <a:buSzPts val="1300"/>
              <a:buChar char="○"/>
            </a:pPr>
            <a:r>
              <a:rPr lang="en" sz="1300"/>
              <a:t>Association between protein expression of stickleback fish and environment</a:t>
            </a:r>
            <a:endParaRPr sz="1300"/>
          </a:p>
          <a:p>
            <a:pPr marL="457200" lvl="0" indent="-330200" rtl="0">
              <a:lnSpc>
                <a:spcPct val="150000"/>
              </a:lnSpc>
              <a:spcBef>
                <a:spcPts val="1600"/>
              </a:spcBef>
              <a:spcAft>
                <a:spcPts val="0"/>
              </a:spcAft>
              <a:buSzPts val="1600"/>
              <a:buChar char="●"/>
            </a:pPr>
            <a:r>
              <a:rPr lang="en" sz="1600"/>
              <a:t>What do we hope to find?</a:t>
            </a:r>
            <a:endParaRPr sz="1600"/>
          </a:p>
          <a:p>
            <a:pPr marL="914400" lvl="1" indent="-311150" rtl="0">
              <a:lnSpc>
                <a:spcPct val="150000"/>
              </a:lnSpc>
              <a:spcBef>
                <a:spcPts val="0"/>
              </a:spcBef>
              <a:spcAft>
                <a:spcPts val="0"/>
              </a:spcAft>
              <a:buClr>
                <a:srgbClr val="FFFFFF"/>
              </a:buClr>
              <a:buSzPts val="1300"/>
              <a:buChar char="○"/>
            </a:pPr>
            <a:r>
              <a:rPr lang="en" sz="1300">
                <a:solidFill>
                  <a:srgbClr val="FFFFFF"/>
                </a:solidFill>
              </a:rPr>
              <a:t>Do proteins appear jointly? Are there specific patterns of protein abundances among different environments?</a:t>
            </a:r>
            <a:endParaRPr sz="1300">
              <a:solidFill>
                <a:srgbClr val="FFFFFF"/>
              </a:solidFill>
            </a:endParaRPr>
          </a:p>
          <a:p>
            <a:pPr marL="914400" lvl="1" indent="-311150" rtl="0">
              <a:lnSpc>
                <a:spcPct val="150000"/>
              </a:lnSpc>
              <a:spcBef>
                <a:spcPts val="0"/>
              </a:spcBef>
              <a:spcAft>
                <a:spcPts val="0"/>
              </a:spcAft>
              <a:buClr>
                <a:srgbClr val="FFFFFF"/>
              </a:buClr>
              <a:buSzPts val="1300"/>
              <a:buChar char="○"/>
            </a:pPr>
            <a:r>
              <a:rPr lang="en" sz="1300">
                <a:solidFill>
                  <a:srgbClr val="FFFFFF"/>
                </a:solidFill>
              </a:rPr>
              <a:t>Discover some underlying features or structures that are consistent throughout the analysis</a:t>
            </a:r>
            <a:endParaRPr sz="1300">
              <a:solidFill>
                <a:srgbClr val="FFFFFF"/>
              </a:solidFill>
            </a:endParaRPr>
          </a:p>
          <a:p>
            <a:pPr marL="914400" lvl="1" indent="-304800" rtl="0">
              <a:lnSpc>
                <a:spcPct val="150000"/>
              </a:lnSpc>
              <a:spcBef>
                <a:spcPts val="0"/>
              </a:spcBef>
              <a:spcAft>
                <a:spcPts val="0"/>
              </a:spcAft>
              <a:buClr>
                <a:srgbClr val="000000"/>
              </a:buClr>
              <a:buSzPts val="1200"/>
              <a:buChar char="○"/>
            </a:pPr>
            <a:endParaRPr b="1">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1147625" y="1089125"/>
            <a:ext cx="7304100" cy="3874500"/>
          </a:xfrm>
          <a:prstGeom prst="rect">
            <a:avLst/>
          </a:prstGeom>
          <a:solidFill>
            <a:schemeClr val="dk1"/>
          </a:solidFill>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a:t>High-Dimensional Objects</a:t>
            </a:r>
            <a:endParaRPr sz="1600"/>
          </a:p>
          <a:p>
            <a:pPr marL="914400" lvl="1" indent="-311150" rtl="0">
              <a:lnSpc>
                <a:spcPct val="150000"/>
              </a:lnSpc>
              <a:spcBef>
                <a:spcPts val="0"/>
              </a:spcBef>
              <a:spcAft>
                <a:spcPts val="0"/>
              </a:spcAft>
              <a:buSzPts val="1300"/>
              <a:buChar char="○"/>
            </a:pPr>
            <a:r>
              <a:rPr lang="en" sz="1300"/>
              <a:t>1505 different proteins</a:t>
            </a:r>
            <a:endParaRPr sz="1300"/>
          </a:p>
          <a:p>
            <a:pPr marL="914400" lvl="1" indent="-311150" rtl="0">
              <a:lnSpc>
                <a:spcPct val="150000"/>
              </a:lnSpc>
              <a:spcBef>
                <a:spcPts val="0"/>
              </a:spcBef>
              <a:spcAft>
                <a:spcPts val="0"/>
              </a:spcAft>
              <a:buSzPts val="1300"/>
              <a:buChar char="○"/>
            </a:pPr>
            <a:r>
              <a:rPr lang="en" sz="1300"/>
              <a:t>96 fish from 4 different environments</a:t>
            </a:r>
            <a:endParaRPr sz="1300"/>
          </a:p>
          <a:p>
            <a:pPr marL="914400" lvl="1" indent="-311150" rtl="0">
              <a:lnSpc>
                <a:spcPct val="150000"/>
              </a:lnSpc>
              <a:spcBef>
                <a:spcPts val="0"/>
              </a:spcBef>
              <a:spcAft>
                <a:spcPts val="0"/>
              </a:spcAft>
              <a:buSzPts val="1300"/>
              <a:buChar char="○"/>
            </a:pPr>
            <a:r>
              <a:rPr lang="en" sz="1300"/>
              <a:t> Hence, 24 fish for 1 environment</a:t>
            </a:r>
            <a:endParaRPr sz="1300"/>
          </a:p>
          <a:p>
            <a:pPr marL="457200" lvl="0" indent="-330200" rtl="0">
              <a:lnSpc>
                <a:spcPct val="150000"/>
              </a:lnSpc>
              <a:spcBef>
                <a:spcPts val="0"/>
              </a:spcBef>
              <a:spcAft>
                <a:spcPts val="0"/>
              </a:spcAft>
              <a:buSzPts val="1600"/>
              <a:buChar char="●"/>
            </a:pPr>
            <a:r>
              <a:rPr lang="en" sz="1600"/>
              <a:t>Low sample size</a:t>
            </a:r>
            <a:endParaRPr sz="1600"/>
          </a:p>
          <a:p>
            <a:pPr marL="914400" lvl="1" indent="-311150" rtl="0">
              <a:lnSpc>
                <a:spcPct val="150000"/>
              </a:lnSpc>
              <a:spcBef>
                <a:spcPts val="0"/>
              </a:spcBef>
              <a:spcAft>
                <a:spcPts val="0"/>
              </a:spcAft>
              <a:buSzPts val="1300"/>
              <a:buChar char="○"/>
            </a:pPr>
            <a:r>
              <a:rPr lang="en" sz="1300"/>
              <a:t>Number of variables is significantly larger than the sample size</a:t>
            </a:r>
            <a:endParaRPr sz="1300"/>
          </a:p>
          <a:p>
            <a:pPr marL="914400" lvl="1" indent="-311150" rtl="0">
              <a:lnSpc>
                <a:spcPct val="150000"/>
              </a:lnSpc>
              <a:spcBef>
                <a:spcPts val="0"/>
              </a:spcBef>
              <a:spcAft>
                <a:spcPts val="0"/>
              </a:spcAft>
              <a:buSzPts val="1300"/>
              <a:buChar char="○"/>
            </a:pPr>
            <a:r>
              <a:rPr lang="en" sz="1300"/>
              <a:t>Large P, small n</a:t>
            </a:r>
            <a:endParaRPr sz="1300"/>
          </a:p>
          <a:p>
            <a:pPr marL="914400" lvl="1" indent="-311150" rtl="0">
              <a:lnSpc>
                <a:spcPct val="150000"/>
              </a:lnSpc>
              <a:spcBef>
                <a:spcPts val="0"/>
              </a:spcBef>
              <a:spcAft>
                <a:spcPts val="0"/>
              </a:spcAft>
              <a:buSzPts val="1300"/>
              <a:buChar char="○"/>
            </a:pPr>
            <a:r>
              <a:rPr lang="en" sz="1300"/>
              <a:t>Low sample size is problematic due to larger variance in the data</a:t>
            </a:r>
            <a:endParaRPr sz="1300"/>
          </a:p>
          <a:p>
            <a:pPr marL="457200" lvl="0" indent="-330200" rtl="0">
              <a:lnSpc>
                <a:spcPct val="150000"/>
              </a:lnSpc>
              <a:spcBef>
                <a:spcPts val="0"/>
              </a:spcBef>
              <a:spcAft>
                <a:spcPts val="0"/>
              </a:spcAft>
              <a:buSzPts val="1600"/>
              <a:buChar char="●"/>
            </a:pPr>
            <a:r>
              <a:rPr lang="en" sz="1600"/>
              <a:t>Correlation - Distance matrix</a:t>
            </a:r>
            <a:endParaRPr sz="1600"/>
          </a:p>
          <a:p>
            <a:pPr marL="914400" lvl="1" indent="-311150">
              <a:lnSpc>
                <a:spcPct val="150000"/>
              </a:lnSpc>
              <a:spcBef>
                <a:spcPts val="0"/>
              </a:spcBef>
              <a:spcAft>
                <a:spcPts val="0"/>
              </a:spcAft>
              <a:buSzPts val="1300"/>
              <a:buChar char="○"/>
            </a:pPr>
            <a:r>
              <a:rPr lang="en" sz="1300"/>
              <a:t>Used to compare the relationships between each protein</a:t>
            </a:r>
            <a:endParaRPr sz="1300"/>
          </a:p>
        </p:txBody>
      </p:sp>
      <p:sp>
        <p:nvSpPr>
          <p:cNvPr id="159" name="Shape 159"/>
          <p:cNvSpPr txBox="1"/>
          <p:nvPr/>
        </p:nvSpPr>
        <p:spPr>
          <a:xfrm>
            <a:off x="1223825" y="446325"/>
            <a:ext cx="5346300" cy="535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2200">
                <a:solidFill>
                  <a:schemeClr val="lt1"/>
                </a:solidFill>
                <a:latin typeface="Montserrat"/>
                <a:ea typeface="Montserrat"/>
                <a:cs typeface="Montserrat"/>
                <a:sym typeface="Montserrat"/>
              </a:rPr>
              <a:t>What do the data look like?</a:t>
            </a:r>
            <a:endParaRPr sz="22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aphicFrame>
        <p:nvGraphicFramePr>
          <p:cNvPr id="164" name="Shape 164"/>
          <p:cNvGraphicFramePr/>
          <p:nvPr/>
        </p:nvGraphicFramePr>
        <p:xfrm>
          <a:off x="203675" y="1402300"/>
          <a:ext cx="3000000" cy="3000000"/>
        </p:xfrm>
        <a:graphic>
          <a:graphicData uri="http://schemas.openxmlformats.org/drawingml/2006/table">
            <a:tbl>
              <a:tblPr>
                <a:noFill/>
                <a:tableStyleId>{85FC047E-FD47-43DB-9076-6368CA3DFF62}</a:tableStyleId>
              </a:tblPr>
              <a:tblGrid>
                <a:gridCol w="943950">
                  <a:extLst>
                    <a:ext uri="{9D8B030D-6E8A-4147-A177-3AD203B41FA5}">
                      <a16:colId xmlns:a16="http://schemas.microsoft.com/office/drawing/2014/main" val="20000"/>
                    </a:ext>
                  </a:extLst>
                </a:gridCol>
                <a:gridCol w="1936475">
                  <a:extLst>
                    <a:ext uri="{9D8B030D-6E8A-4147-A177-3AD203B41FA5}">
                      <a16:colId xmlns:a16="http://schemas.microsoft.com/office/drawing/2014/main" val="20001"/>
                    </a:ext>
                  </a:extLst>
                </a:gridCol>
                <a:gridCol w="1981025">
                  <a:extLst>
                    <a:ext uri="{9D8B030D-6E8A-4147-A177-3AD203B41FA5}">
                      <a16:colId xmlns:a16="http://schemas.microsoft.com/office/drawing/2014/main" val="20002"/>
                    </a:ext>
                  </a:extLst>
                </a:gridCol>
                <a:gridCol w="2029675">
                  <a:extLst>
                    <a:ext uri="{9D8B030D-6E8A-4147-A177-3AD203B41FA5}">
                      <a16:colId xmlns:a16="http://schemas.microsoft.com/office/drawing/2014/main" val="20003"/>
                    </a:ext>
                  </a:extLst>
                </a:gridCol>
                <a:gridCol w="1845525">
                  <a:extLst>
                    <a:ext uri="{9D8B030D-6E8A-4147-A177-3AD203B41FA5}">
                      <a16:colId xmlns:a16="http://schemas.microsoft.com/office/drawing/2014/main" val="20004"/>
                    </a:ext>
                  </a:extLst>
                </a:gridCol>
              </a:tblGrid>
              <a:tr h="1122375">
                <a:tc>
                  <a:txBody>
                    <a:bodyPr/>
                    <a:lstStyle/>
                    <a:p>
                      <a:pPr marL="0" lvl="0" indent="0">
                        <a:spcBef>
                          <a:spcPts val="0"/>
                        </a:spcBef>
                        <a:spcAft>
                          <a:spcPts val="0"/>
                        </a:spcAft>
                        <a:buNone/>
                      </a:pPr>
                      <a:r>
                        <a:rPr lang="en">
                          <a:solidFill>
                            <a:srgbClr val="F3F3F3"/>
                          </a:solidFill>
                        </a:rPr>
                        <a:t>Protein 1</a:t>
                      </a:r>
                      <a:endParaRPr>
                        <a:solidFill>
                          <a:srgbClr val="F3F3F3"/>
                        </a:solidFill>
                      </a:endParaRPr>
                    </a:p>
                  </a:txBody>
                  <a:tcPr marL="91425" marR="91425" marT="91425" marB="91425"/>
                </a:tc>
                <a:tc>
                  <a:txBody>
                    <a:bodyPr/>
                    <a:lstStyle/>
                    <a:p>
                      <a:pPr marL="0" lvl="0" indent="0" algn="ctr" rtl="0">
                        <a:spcBef>
                          <a:spcPts val="0"/>
                        </a:spcBef>
                        <a:spcAft>
                          <a:spcPts val="0"/>
                        </a:spcAft>
                        <a:buNone/>
                      </a:pPr>
                      <a:r>
                        <a:rPr lang="en" sz="1500">
                          <a:solidFill>
                            <a:srgbClr val="B6D7A8"/>
                          </a:solidFill>
                          <a:latin typeface="Lato"/>
                          <a:ea typeface="Lato"/>
                          <a:cs typeface="Lato"/>
                          <a:sym typeface="Lato"/>
                        </a:rPr>
                        <a:t>Laguna de la Bocana del Rosaria</a:t>
                      </a:r>
                      <a:endParaRPr sz="1500">
                        <a:solidFill>
                          <a:srgbClr val="B6D7A8"/>
                        </a:solidFill>
                        <a:latin typeface="Lato"/>
                        <a:ea typeface="Lato"/>
                        <a:cs typeface="Lato"/>
                        <a:sym typeface="Lato"/>
                      </a:endParaRPr>
                    </a:p>
                    <a:p>
                      <a:pPr marL="0" lvl="0" indent="0" algn="ctr" rtl="0">
                        <a:spcBef>
                          <a:spcPts val="0"/>
                        </a:spcBef>
                        <a:spcAft>
                          <a:spcPts val="0"/>
                        </a:spcAft>
                        <a:buNone/>
                      </a:pPr>
                      <a:endParaRPr sz="1500">
                        <a:solidFill>
                          <a:srgbClr val="FFFFFF"/>
                        </a:solidFill>
                        <a:latin typeface="Lato"/>
                        <a:ea typeface="Lato"/>
                        <a:cs typeface="Lato"/>
                        <a:sym typeface="Lato"/>
                      </a:endParaRPr>
                    </a:p>
                    <a:p>
                      <a:pPr marL="0" lvl="0" indent="0" algn="ctr" rtl="0">
                        <a:spcBef>
                          <a:spcPts val="0"/>
                        </a:spcBef>
                        <a:spcAft>
                          <a:spcPts val="0"/>
                        </a:spcAft>
                        <a:buNone/>
                      </a:pPr>
                      <a:r>
                        <a:rPr lang="en" sz="1500">
                          <a:solidFill>
                            <a:srgbClr val="FFFFFF"/>
                          </a:solidFill>
                          <a:latin typeface="Lato"/>
                          <a:ea typeface="Lato"/>
                          <a:cs typeface="Lato"/>
                          <a:sym typeface="Lato"/>
                        </a:rPr>
                        <a:t>Warm Salt Water</a:t>
                      </a:r>
                      <a:endParaRPr sz="1500">
                        <a:solidFill>
                          <a:srgbClr val="FFFFFF"/>
                        </a:solidFill>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1500">
                          <a:solidFill>
                            <a:srgbClr val="DD7E6B"/>
                          </a:solidFill>
                          <a:latin typeface="Lato"/>
                          <a:ea typeface="Lato"/>
                          <a:cs typeface="Lato"/>
                          <a:sym typeface="Lato"/>
                        </a:rPr>
                        <a:t>Bodega Harbor</a:t>
                      </a:r>
                      <a:endParaRPr sz="1500">
                        <a:solidFill>
                          <a:srgbClr val="DD7E6B"/>
                        </a:solidFill>
                        <a:latin typeface="Lato"/>
                        <a:ea typeface="Lato"/>
                        <a:cs typeface="Lato"/>
                        <a:sym typeface="Lato"/>
                      </a:endParaRPr>
                    </a:p>
                    <a:p>
                      <a:pPr marL="0" lvl="0" indent="0" algn="ctr" rtl="0">
                        <a:spcBef>
                          <a:spcPts val="0"/>
                        </a:spcBef>
                        <a:spcAft>
                          <a:spcPts val="0"/>
                        </a:spcAft>
                        <a:buNone/>
                      </a:pPr>
                      <a:endParaRPr sz="1500">
                        <a:solidFill>
                          <a:srgbClr val="FFFFFF"/>
                        </a:solidFill>
                        <a:latin typeface="Lato"/>
                        <a:ea typeface="Lato"/>
                        <a:cs typeface="Lato"/>
                        <a:sym typeface="Lato"/>
                      </a:endParaRPr>
                    </a:p>
                    <a:p>
                      <a:pPr marL="0" lvl="0" indent="0" algn="ctr" rtl="0">
                        <a:spcBef>
                          <a:spcPts val="0"/>
                        </a:spcBef>
                        <a:spcAft>
                          <a:spcPts val="0"/>
                        </a:spcAft>
                        <a:buNone/>
                      </a:pPr>
                      <a:r>
                        <a:rPr lang="en" sz="1500">
                          <a:solidFill>
                            <a:srgbClr val="FFFFFF"/>
                          </a:solidFill>
                          <a:latin typeface="Lato"/>
                          <a:ea typeface="Lato"/>
                          <a:cs typeface="Lato"/>
                          <a:sym typeface="Lato"/>
                        </a:rPr>
                        <a:t>Cold Salt Water</a:t>
                      </a:r>
                      <a:endParaRPr sz="1500">
                        <a:solidFill>
                          <a:srgbClr val="FFFFFF"/>
                        </a:solidFill>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1500">
                          <a:solidFill>
                            <a:srgbClr val="FFE599"/>
                          </a:solidFill>
                          <a:latin typeface="Lato"/>
                          <a:ea typeface="Lato"/>
                          <a:cs typeface="Lato"/>
                          <a:sym typeface="Lato"/>
                        </a:rPr>
                        <a:t>Lake Solano </a:t>
                      </a:r>
                      <a:endParaRPr sz="1500">
                        <a:solidFill>
                          <a:srgbClr val="FFE599"/>
                        </a:solidFill>
                        <a:latin typeface="Lato"/>
                        <a:ea typeface="Lato"/>
                        <a:cs typeface="Lato"/>
                        <a:sym typeface="Lato"/>
                      </a:endParaRPr>
                    </a:p>
                    <a:p>
                      <a:pPr marL="0" lvl="0" indent="0" algn="ctr" rtl="0">
                        <a:spcBef>
                          <a:spcPts val="0"/>
                        </a:spcBef>
                        <a:spcAft>
                          <a:spcPts val="0"/>
                        </a:spcAft>
                        <a:buNone/>
                      </a:pPr>
                      <a:endParaRPr sz="1500">
                        <a:solidFill>
                          <a:srgbClr val="FFFFFF"/>
                        </a:solidFill>
                        <a:latin typeface="Lato"/>
                        <a:ea typeface="Lato"/>
                        <a:cs typeface="Lato"/>
                        <a:sym typeface="Lato"/>
                      </a:endParaRPr>
                    </a:p>
                    <a:p>
                      <a:pPr marL="0" lvl="0" indent="0" algn="ctr">
                        <a:spcBef>
                          <a:spcPts val="0"/>
                        </a:spcBef>
                        <a:spcAft>
                          <a:spcPts val="0"/>
                        </a:spcAft>
                        <a:buNone/>
                      </a:pPr>
                      <a:r>
                        <a:rPr lang="en" sz="1500">
                          <a:solidFill>
                            <a:srgbClr val="FFFFFF"/>
                          </a:solidFill>
                          <a:latin typeface="Lato"/>
                          <a:ea typeface="Lato"/>
                          <a:cs typeface="Lato"/>
                          <a:sym typeface="Lato"/>
                        </a:rPr>
                        <a:t>Cold Fresh Water</a:t>
                      </a:r>
                      <a:endParaRPr sz="1500">
                        <a:solidFill>
                          <a:srgbClr val="FFFFFF"/>
                        </a:solidFill>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1500">
                          <a:solidFill>
                            <a:srgbClr val="9FC5E8"/>
                          </a:solidFill>
                          <a:latin typeface="Lato"/>
                          <a:ea typeface="Lato"/>
                          <a:cs typeface="Lato"/>
                          <a:sym typeface="Lato"/>
                        </a:rPr>
                        <a:t>Westchester Lagoon</a:t>
                      </a:r>
                      <a:endParaRPr sz="1500">
                        <a:solidFill>
                          <a:srgbClr val="9FC5E8"/>
                        </a:solidFill>
                        <a:latin typeface="Lato"/>
                        <a:ea typeface="Lato"/>
                        <a:cs typeface="Lato"/>
                        <a:sym typeface="Lato"/>
                      </a:endParaRPr>
                    </a:p>
                    <a:p>
                      <a:pPr marL="0" lvl="0" indent="0" algn="ctr" rtl="0">
                        <a:spcBef>
                          <a:spcPts val="0"/>
                        </a:spcBef>
                        <a:spcAft>
                          <a:spcPts val="0"/>
                        </a:spcAft>
                        <a:buNone/>
                      </a:pPr>
                      <a:endParaRPr sz="1500">
                        <a:solidFill>
                          <a:schemeClr val="lt1"/>
                        </a:solidFill>
                        <a:latin typeface="Lato"/>
                        <a:ea typeface="Lato"/>
                        <a:cs typeface="Lato"/>
                        <a:sym typeface="Lato"/>
                      </a:endParaRPr>
                    </a:p>
                    <a:p>
                      <a:pPr marL="0" lvl="0" indent="0" algn="ctr" rtl="0">
                        <a:spcBef>
                          <a:spcPts val="0"/>
                        </a:spcBef>
                        <a:spcAft>
                          <a:spcPts val="0"/>
                        </a:spcAft>
                        <a:buNone/>
                      </a:pPr>
                      <a:r>
                        <a:rPr lang="en" sz="1500">
                          <a:solidFill>
                            <a:schemeClr val="lt1"/>
                          </a:solidFill>
                          <a:latin typeface="Lato"/>
                          <a:ea typeface="Lato"/>
                          <a:cs typeface="Lato"/>
                          <a:sym typeface="Lato"/>
                        </a:rPr>
                        <a:t>Cold Salt Water</a:t>
                      </a:r>
                      <a:endParaRPr sz="1500">
                        <a:solidFill>
                          <a:schemeClr val="lt1"/>
                        </a:solidFill>
                        <a:latin typeface="Lato"/>
                        <a:ea typeface="Lato"/>
                        <a:cs typeface="Lato"/>
                        <a:sym typeface="Lato"/>
                      </a:endParaRPr>
                    </a:p>
                    <a:p>
                      <a:pPr marL="0" lvl="0" indent="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2097725">
                <a:tc>
                  <a:txBody>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lgn="ctr">
                        <a:spcBef>
                          <a:spcPts val="0"/>
                        </a:spcBef>
                        <a:spcAft>
                          <a:spcPts val="0"/>
                        </a:spcAft>
                        <a:buNone/>
                      </a:pPr>
                      <a:r>
                        <a:rPr lang="en" sz="1500">
                          <a:solidFill>
                            <a:srgbClr val="F3F3F3"/>
                          </a:solidFill>
                          <a:latin typeface="Lato"/>
                          <a:ea typeface="Lato"/>
                          <a:cs typeface="Lato"/>
                          <a:sym typeface="Lato"/>
                        </a:rPr>
                        <a:t>1505 proteins</a:t>
                      </a:r>
                      <a:endParaRPr sz="1500">
                        <a:solidFill>
                          <a:srgbClr val="F3F3F3"/>
                        </a:solidFill>
                        <a:latin typeface="Lato"/>
                        <a:ea typeface="Lato"/>
                        <a:cs typeface="Lato"/>
                        <a:sym typeface="Lato"/>
                      </a:endParaRPr>
                    </a:p>
                  </a:txBody>
                  <a:tcPr marL="91425" marR="91425" marT="91425" marB="91425"/>
                </a:tc>
                <a:tc>
                  <a:txBody>
                    <a:bodyPr/>
                    <a:lstStyle/>
                    <a:p>
                      <a:pPr marL="0" lvl="0" indent="0" rtl="0">
                        <a:spcBef>
                          <a:spcPts val="0"/>
                        </a:spcBef>
                        <a:spcAft>
                          <a:spcPts val="0"/>
                        </a:spcAft>
                        <a:buNone/>
                      </a:pPr>
                      <a:endParaRPr sz="1500">
                        <a:solidFill>
                          <a:schemeClr val="lt1"/>
                        </a:solidFill>
                        <a:latin typeface="Lato"/>
                        <a:ea typeface="Lato"/>
                        <a:cs typeface="Lato"/>
                        <a:sym typeface="Lato"/>
                      </a:endParaRPr>
                    </a:p>
                    <a:p>
                      <a:pPr marL="457200" lvl="0" indent="-323850"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T: 30 °C</a:t>
                      </a:r>
                      <a:endParaRPr sz="1500">
                        <a:solidFill>
                          <a:schemeClr val="lt1"/>
                        </a:solidFill>
                        <a:latin typeface="Lato"/>
                        <a:ea typeface="Lato"/>
                        <a:cs typeface="Lato"/>
                        <a:sym typeface="Lato"/>
                      </a:endParaRPr>
                    </a:p>
                    <a:p>
                      <a:pPr marL="457200" lvl="0" indent="-32385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Salinity: 10g salt/kg</a:t>
                      </a:r>
                      <a:endParaRPr sz="1500">
                        <a:solidFill>
                          <a:schemeClr val="lt1"/>
                        </a:solidFill>
                        <a:latin typeface="Lato"/>
                        <a:ea typeface="Lato"/>
                        <a:cs typeface="Lato"/>
                        <a:sym typeface="Lato"/>
                      </a:endParaRPr>
                    </a:p>
                    <a:p>
                      <a:pPr marL="457200" lvl="0" indent="-323850"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24 fish (taken as 4 samples of 6 fish)</a:t>
                      </a:r>
                      <a:endParaRPr sz="1500">
                        <a:solidFill>
                          <a:schemeClr val="lt1"/>
                        </a:solidFill>
                        <a:latin typeface="Lato"/>
                        <a:ea typeface="Lato"/>
                        <a:cs typeface="Lato"/>
                        <a:sym typeface="Lato"/>
                      </a:endParaRPr>
                    </a:p>
                  </a:txBody>
                  <a:tcPr marL="91425" marR="91425" marT="91425" marB="91425"/>
                </a:tc>
                <a:tc>
                  <a:txBody>
                    <a:bodyPr/>
                    <a:lstStyle/>
                    <a:p>
                      <a:pPr marL="0" lvl="0" indent="0" rtl="0">
                        <a:spcBef>
                          <a:spcPts val="0"/>
                        </a:spcBef>
                        <a:spcAft>
                          <a:spcPts val="0"/>
                        </a:spcAft>
                        <a:buNone/>
                      </a:pPr>
                      <a:endParaRPr sz="1500">
                        <a:solidFill>
                          <a:schemeClr val="lt1"/>
                        </a:solidFill>
                        <a:latin typeface="Lato"/>
                        <a:ea typeface="Lato"/>
                        <a:cs typeface="Lato"/>
                        <a:sym typeface="Lato"/>
                      </a:endParaRPr>
                    </a:p>
                    <a:p>
                      <a:pPr marL="457200" lvl="0" indent="-323850"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T: 14  °C</a:t>
                      </a:r>
                      <a:endParaRPr sz="1500">
                        <a:solidFill>
                          <a:schemeClr val="lt1"/>
                        </a:solidFill>
                        <a:latin typeface="Lato"/>
                        <a:ea typeface="Lato"/>
                        <a:cs typeface="Lato"/>
                        <a:sym typeface="Lato"/>
                      </a:endParaRPr>
                    </a:p>
                    <a:p>
                      <a:pPr marL="457200" lvl="0" indent="-317500" rtl="0">
                        <a:spcBef>
                          <a:spcPts val="0"/>
                        </a:spcBef>
                        <a:spcAft>
                          <a:spcPts val="0"/>
                        </a:spcAft>
                        <a:buClr>
                          <a:srgbClr val="FFFFFF"/>
                        </a:buClr>
                        <a:buSzPts val="1400"/>
                        <a:buChar char="-"/>
                      </a:pPr>
                      <a:r>
                        <a:rPr lang="en">
                          <a:solidFill>
                            <a:srgbClr val="FFFFFF"/>
                          </a:solidFill>
                        </a:rPr>
                        <a:t>Salinity: </a:t>
                      </a:r>
                      <a:r>
                        <a:rPr lang="en" sz="1500">
                          <a:solidFill>
                            <a:schemeClr val="lt1"/>
                          </a:solidFill>
                          <a:latin typeface="Lato"/>
                          <a:ea typeface="Lato"/>
                          <a:cs typeface="Lato"/>
                          <a:sym typeface="Lato"/>
                        </a:rPr>
                        <a:t>35g salt/kg  </a:t>
                      </a:r>
                      <a:endParaRPr sz="1500">
                        <a:solidFill>
                          <a:schemeClr val="lt1"/>
                        </a:solidFill>
                        <a:latin typeface="Lato"/>
                        <a:ea typeface="Lato"/>
                        <a:cs typeface="Lato"/>
                        <a:sym typeface="Lato"/>
                      </a:endParaRPr>
                    </a:p>
                    <a:p>
                      <a:pPr marL="457200" lvl="0" indent="-323850"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24 fish (taken as 4 samples of 6 fish)</a:t>
                      </a:r>
                      <a:endParaRPr sz="1500">
                        <a:solidFill>
                          <a:schemeClr val="lt1"/>
                        </a:solidFill>
                        <a:latin typeface="Lato"/>
                        <a:ea typeface="Lato"/>
                        <a:cs typeface="Lato"/>
                        <a:sym typeface="Lato"/>
                      </a:endParaRPr>
                    </a:p>
                  </a:txBody>
                  <a:tcPr marL="91425" marR="91425" marT="91425" marB="91425"/>
                </a:tc>
                <a:tc>
                  <a:txBody>
                    <a:bodyPr/>
                    <a:lstStyle/>
                    <a:p>
                      <a:pPr marL="0" lvl="0" indent="0" rtl="0">
                        <a:spcBef>
                          <a:spcPts val="0"/>
                        </a:spcBef>
                        <a:spcAft>
                          <a:spcPts val="0"/>
                        </a:spcAft>
                        <a:buNone/>
                      </a:pPr>
                      <a:endParaRPr sz="1500">
                        <a:solidFill>
                          <a:schemeClr val="lt1"/>
                        </a:solidFill>
                        <a:latin typeface="Lato"/>
                        <a:ea typeface="Lato"/>
                        <a:cs typeface="Lato"/>
                        <a:sym typeface="Lato"/>
                      </a:endParaRPr>
                    </a:p>
                    <a:p>
                      <a:pPr marL="457200" lvl="0" indent="-323850"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T: 14  °C</a:t>
                      </a:r>
                      <a:endParaRPr sz="1500">
                        <a:solidFill>
                          <a:schemeClr val="lt1"/>
                        </a:solidFill>
                        <a:latin typeface="Lato"/>
                        <a:ea typeface="Lato"/>
                        <a:cs typeface="Lato"/>
                        <a:sym typeface="Lato"/>
                      </a:endParaRPr>
                    </a:p>
                    <a:p>
                      <a:pPr marL="457200" lvl="0" indent="-317500" rtl="0">
                        <a:spcBef>
                          <a:spcPts val="0"/>
                        </a:spcBef>
                        <a:spcAft>
                          <a:spcPts val="0"/>
                        </a:spcAft>
                        <a:buClr>
                          <a:srgbClr val="FFFFFF"/>
                        </a:buClr>
                        <a:buSzPts val="1400"/>
                        <a:buChar char="-"/>
                      </a:pPr>
                      <a:r>
                        <a:rPr lang="en">
                          <a:solidFill>
                            <a:srgbClr val="FFFFFF"/>
                          </a:solidFill>
                        </a:rPr>
                        <a:t>Salinity:</a:t>
                      </a:r>
                      <a:r>
                        <a:rPr lang="en" sz="1500">
                          <a:solidFill>
                            <a:schemeClr val="lt1"/>
                          </a:solidFill>
                          <a:latin typeface="Lato"/>
                          <a:ea typeface="Lato"/>
                          <a:cs typeface="Lato"/>
                          <a:sym typeface="Lato"/>
                        </a:rPr>
                        <a:t> 0g salt/kg </a:t>
                      </a:r>
                      <a:endParaRPr sz="1500">
                        <a:solidFill>
                          <a:schemeClr val="lt1"/>
                        </a:solidFill>
                        <a:latin typeface="Lato"/>
                        <a:ea typeface="Lato"/>
                        <a:cs typeface="Lato"/>
                        <a:sym typeface="Lato"/>
                      </a:endParaRPr>
                    </a:p>
                    <a:p>
                      <a:pPr marL="457200" lvl="0" indent="-323850"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24 fish (taken as 4 samples of 6 fish)</a:t>
                      </a:r>
                      <a:endParaRPr sz="1500">
                        <a:solidFill>
                          <a:schemeClr val="lt1"/>
                        </a:solidFill>
                        <a:latin typeface="Lato"/>
                        <a:ea typeface="Lato"/>
                        <a:cs typeface="Lato"/>
                        <a:sym typeface="Lato"/>
                      </a:endParaRPr>
                    </a:p>
                    <a:p>
                      <a:pPr marL="0" lvl="0" indent="0">
                        <a:spcBef>
                          <a:spcPts val="0"/>
                        </a:spcBef>
                        <a:spcAft>
                          <a:spcPts val="0"/>
                        </a:spcAft>
                        <a:buNone/>
                      </a:pPr>
                      <a:endParaRPr/>
                    </a:p>
                  </a:txBody>
                  <a:tcPr marL="91425" marR="91425" marT="91425" marB="91425"/>
                </a:tc>
                <a:tc>
                  <a:txBody>
                    <a:bodyPr/>
                    <a:lstStyle/>
                    <a:p>
                      <a:pPr marL="0" lvl="0" indent="0" rtl="0">
                        <a:spcBef>
                          <a:spcPts val="0"/>
                        </a:spcBef>
                        <a:spcAft>
                          <a:spcPts val="0"/>
                        </a:spcAft>
                        <a:buNone/>
                      </a:pPr>
                      <a:endParaRPr sz="1500">
                        <a:solidFill>
                          <a:schemeClr val="lt1"/>
                        </a:solidFill>
                        <a:latin typeface="Lato"/>
                        <a:ea typeface="Lato"/>
                        <a:cs typeface="Lato"/>
                        <a:sym typeface="Lato"/>
                      </a:endParaRPr>
                    </a:p>
                    <a:p>
                      <a:pPr marL="457200" lvl="0" indent="-323850"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T: 12 °C</a:t>
                      </a:r>
                      <a:endParaRPr sz="1500">
                        <a:solidFill>
                          <a:schemeClr val="lt1"/>
                        </a:solidFill>
                        <a:latin typeface="Lato"/>
                        <a:ea typeface="Lato"/>
                        <a:cs typeface="Lato"/>
                        <a:sym typeface="Lato"/>
                      </a:endParaRPr>
                    </a:p>
                    <a:p>
                      <a:pPr marL="457200" lvl="0" indent="-317500" rtl="0">
                        <a:spcBef>
                          <a:spcPts val="0"/>
                        </a:spcBef>
                        <a:spcAft>
                          <a:spcPts val="0"/>
                        </a:spcAft>
                        <a:buClr>
                          <a:srgbClr val="FFFFFF"/>
                        </a:buClr>
                        <a:buSzPts val="1400"/>
                        <a:buChar char="-"/>
                      </a:pPr>
                      <a:r>
                        <a:rPr lang="en">
                          <a:solidFill>
                            <a:srgbClr val="FFFFFF"/>
                          </a:solidFill>
                        </a:rPr>
                        <a:t>Salinity:</a:t>
                      </a:r>
                      <a:r>
                        <a:rPr lang="en" sz="1500">
                          <a:solidFill>
                            <a:schemeClr val="lt1"/>
                          </a:solidFill>
                          <a:latin typeface="Lato"/>
                          <a:ea typeface="Lato"/>
                          <a:cs typeface="Lato"/>
                          <a:sym typeface="Lato"/>
                        </a:rPr>
                        <a:t> 10g salt/kg </a:t>
                      </a:r>
                      <a:endParaRPr sz="1500">
                        <a:solidFill>
                          <a:schemeClr val="lt1"/>
                        </a:solidFill>
                        <a:latin typeface="Lato"/>
                        <a:ea typeface="Lato"/>
                        <a:cs typeface="Lato"/>
                        <a:sym typeface="Lato"/>
                      </a:endParaRPr>
                    </a:p>
                    <a:p>
                      <a:pPr marL="457200" lvl="0" indent="-323850"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24 fish (taken as 4 samples of 6 fish)</a:t>
                      </a:r>
                      <a:endParaRPr sz="1500">
                        <a:solidFill>
                          <a:schemeClr val="lt1"/>
                        </a:solidFill>
                        <a:latin typeface="Lato"/>
                        <a:ea typeface="Lato"/>
                        <a:cs typeface="Lato"/>
                        <a:sym typeface="Lato"/>
                      </a:endParaRPr>
                    </a:p>
                    <a:p>
                      <a:pPr marL="0" lvl="0" indent="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cxnSp>
        <p:nvCxnSpPr>
          <p:cNvPr id="165" name="Shape 165"/>
          <p:cNvCxnSpPr/>
          <p:nvPr/>
        </p:nvCxnSpPr>
        <p:spPr>
          <a:xfrm flipH="1">
            <a:off x="635125" y="1956175"/>
            <a:ext cx="10500" cy="2013900"/>
          </a:xfrm>
          <a:prstGeom prst="straightConnector1">
            <a:avLst/>
          </a:prstGeom>
          <a:noFill/>
          <a:ln w="38100" cap="flat" cmpd="sng">
            <a:solidFill>
              <a:schemeClr val="dk2"/>
            </a:solidFill>
            <a:prstDash val="solid"/>
            <a:round/>
            <a:headEnd type="none" w="med" len="med"/>
            <a:tailEnd type="triangle" w="med" len="med"/>
          </a:ln>
        </p:spPr>
      </p:cxnSp>
      <p:sp>
        <p:nvSpPr>
          <p:cNvPr id="166" name="Shape 166"/>
          <p:cNvSpPr txBox="1"/>
          <p:nvPr/>
        </p:nvSpPr>
        <p:spPr>
          <a:xfrm>
            <a:off x="1300025" y="522525"/>
            <a:ext cx="5346300" cy="535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2200">
                <a:solidFill>
                  <a:schemeClr val="lt1"/>
                </a:solidFill>
                <a:latin typeface="Montserrat"/>
                <a:ea typeface="Montserrat"/>
                <a:cs typeface="Montserrat"/>
                <a:sym typeface="Montserrat"/>
              </a:rPr>
              <a:t>What do the data look like? (cont.)</a:t>
            </a:r>
            <a:endParaRPr sz="22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p:cNvPicPr preferRelativeResize="0"/>
          <p:nvPr/>
        </p:nvPicPr>
        <p:blipFill>
          <a:blip r:embed="rId3">
            <a:alphaModFix/>
          </a:blip>
          <a:stretch>
            <a:fillRect/>
          </a:stretch>
        </p:blipFill>
        <p:spPr>
          <a:xfrm>
            <a:off x="1212350" y="1346425"/>
            <a:ext cx="7154399" cy="488731"/>
          </a:xfrm>
          <a:prstGeom prst="rect">
            <a:avLst/>
          </a:prstGeom>
          <a:noFill/>
          <a:ln>
            <a:noFill/>
          </a:ln>
        </p:spPr>
      </p:pic>
      <p:pic>
        <p:nvPicPr>
          <p:cNvPr id="172" name="Shape 172"/>
          <p:cNvPicPr preferRelativeResize="0"/>
          <p:nvPr/>
        </p:nvPicPr>
        <p:blipFill>
          <a:blip r:embed="rId4">
            <a:alphaModFix/>
          </a:blip>
          <a:stretch>
            <a:fillRect/>
          </a:stretch>
        </p:blipFill>
        <p:spPr>
          <a:xfrm>
            <a:off x="185212" y="2104263"/>
            <a:ext cx="8814351" cy="322900"/>
          </a:xfrm>
          <a:prstGeom prst="rect">
            <a:avLst/>
          </a:prstGeom>
          <a:noFill/>
          <a:ln>
            <a:noFill/>
          </a:ln>
        </p:spPr>
      </p:pic>
      <p:pic>
        <p:nvPicPr>
          <p:cNvPr id="173" name="Shape 173"/>
          <p:cNvPicPr preferRelativeResize="0"/>
          <p:nvPr/>
        </p:nvPicPr>
        <p:blipFill>
          <a:blip r:embed="rId5">
            <a:alphaModFix/>
          </a:blip>
          <a:stretch>
            <a:fillRect/>
          </a:stretch>
        </p:blipFill>
        <p:spPr>
          <a:xfrm>
            <a:off x="172788" y="2615143"/>
            <a:ext cx="8839198" cy="291623"/>
          </a:xfrm>
          <a:prstGeom prst="rect">
            <a:avLst/>
          </a:prstGeom>
          <a:noFill/>
          <a:ln>
            <a:noFill/>
          </a:ln>
        </p:spPr>
      </p:pic>
      <p:pic>
        <p:nvPicPr>
          <p:cNvPr id="174" name="Shape 174"/>
          <p:cNvPicPr preferRelativeResize="0"/>
          <p:nvPr/>
        </p:nvPicPr>
        <p:blipFill>
          <a:blip r:embed="rId6">
            <a:alphaModFix/>
          </a:blip>
          <a:stretch>
            <a:fillRect/>
          </a:stretch>
        </p:blipFill>
        <p:spPr>
          <a:xfrm>
            <a:off x="152400" y="3094750"/>
            <a:ext cx="8879975" cy="319100"/>
          </a:xfrm>
          <a:prstGeom prst="rect">
            <a:avLst/>
          </a:prstGeom>
          <a:noFill/>
          <a:ln>
            <a:noFill/>
          </a:ln>
        </p:spPr>
      </p:pic>
      <p:pic>
        <p:nvPicPr>
          <p:cNvPr id="175" name="Shape 175"/>
          <p:cNvPicPr preferRelativeResize="0"/>
          <p:nvPr/>
        </p:nvPicPr>
        <p:blipFill>
          <a:blip r:embed="rId7">
            <a:alphaModFix/>
          </a:blip>
          <a:stretch>
            <a:fillRect/>
          </a:stretch>
        </p:blipFill>
        <p:spPr>
          <a:xfrm>
            <a:off x="462375" y="3574900"/>
            <a:ext cx="8044734" cy="322900"/>
          </a:xfrm>
          <a:prstGeom prst="rect">
            <a:avLst/>
          </a:prstGeom>
          <a:noFill/>
          <a:ln>
            <a:noFill/>
          </a:ln>
        </p:spPr>
      </p:pic>
      <p:sp>
        <p:nvSpPr>
          <p:cNvPr id="176" name="Shape 176"/>
          <p:cNvSpPr txBox="1"/>
          <p:nvPr/>
        </p:nvSpPr>
        <p:spPr>
          <a:xfrm>
            <a:off x="462375" y="3897800"/>
            <a:ext cx="8156100" cy="783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7" name="Shape 177"/>
          <p:cNvSpPr txBox="1"/>
          <p:nvPr/>
        </p:nvSpPr>
        <p:spPr>
          <a:xfrm>
            <a:off x="1288550" y="602525"/>
            <a:ext cx="7154400" cy="5064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2200">
                <a:solidFill>
                  <a:schemeClr val="lt1"/>
                </a:solidFill>
                <a:latin typeface="Montserrat"/>
                <a:ea typeface="Montserrat"/>
                <a:cs typeface="Montserrat"/>
                <a:sym typeface="Montserrat"/>
              </a:rPr>
              <a:t>What do the data look like? (cont.)</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297500" y="4699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Network Analysis</a:t>
            </a:r>
            <a:endParaRPr sz="2200"/>
          </a:p>
        </p:txBody>
      </p:sp>
      <p:sp>
        <p:nvSpPr>
          <p:cNvPr id="183" name="Shape 183"/>
          <p:cNvSpPr txBox="1">
            <a:spLocks noGrp="1"/>
          </p:cNvSpPr>
          <p:nvPr>
            <p:ph type="body" idx="1"/>
          </p:nvPr>
        </p:nvSpPr>
        <p:spPr>
          <a:xfrm>
            <a:off x="1297500" y="1307850"/>
            <a:ext cx="3651600" cy="3189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a:t>K-Core Peeling Method </a:t>
            </a:r>
            <a:endParaRPr sz="1600"/>
          </a:p>
          <a:p>
            <a:pPr marL="457200" lvl="0" indent="-311150" rtl="0">
              <a:spcBef>
                <a:spcPts val="1600"/>
              </a:spcBef>
              <a:spcAft>
                <a:spcPts val="0"/>
              </a:spcAft>
              <a:buSzPts val="1300"/>
              <a:buChar char="●"/>
            </a:pPr>
            <a:r>
              <a:rPr lang="en"/>
              <a:t>Finding the central node of a network, highly connected nodes (proteins) appear in the center of the network</a:t>
            </a:r>
            <a:endParaRPr/>
          </a:p>
          <a:p>
            <a:pPr marL="457200" lvl="0" indent="-266700" rtl="0">
              <a:spcBef>
                <a:spcPts val="0"/>
              </a:spcBef>
              <a:spcAft>
                <a:spcPts val="0"/>
              </a:spcAft>
              <a:buClr>
                <a:srgbClr val="000000"/>
              </a:buClr>
              <a:buSzPts val="600"/>
              <a:buChar char="●"/>
            </a:pPr>
            <a:endParaRPr sz="600"/>
          </a:p>
          <a:p>
            <a:pPr marL="457200" lvl="0" indent="-311150" rtl="0">
              <a:spcBef>
                <a:spcPts val="0"/>
              </a:spcBef>
              <a:spcAft>
                <a:spcPts val="0"/>
              </a:spcAft>
              <a:buSzPts val="1300"/>
              <a:buChar char="●"/>
            </a:pPr>
            <a:r>
              <a:rPr lang="en"/>
              <a:t>Peeling insignificant clusters of data points from the outside in by eliminating nodes of increasing discrete vertex degree; stop when peeling discontinues</a:t>
            </a:r>
            <a:endParaRPr/>
          </a:p>
        </p:txBody>
      </p:sp>
      <p:pic>
        <p:nvPicPr>
          <p:cNvPr id="184" name="Shape 184"/>
          <p:cNvPicPr preferRelativeResize="0"/>
          <p:nvPr/>
        </p:nvPicPr>
        <p:blipFill>
          <a:blip r:embed="rId3">
            <a:alphaModFix/>
          </a:blip>
          <a:stretch>
            <a:fillRect/>
          </a:stretch>
        </p:blipFill>
        <p:spPr>
          <a:xfrm>
            <a:off x="5233675" y="657838"/>
            <a:ext cx="3469750" cy="38278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Cytoscape Graph of the fish in all environments</a:t>
            </a:r>
            <a:endParaRPr sz="2200"/>
          </a:p>
        </p:txBody>
      </p:sp>
      <p:pic>
        <p:nvPicPr>
          <p:cNvPr id="190" name="Shape 190"/>
          <p:cNvPicPr preferRelativeResize="0"/>
          <p:nvPr/>
        </p:nvPicPr>
        <p:blipFill rotWithShape="1">
          <a:blip r:embed="rId3">
            <a:alphaModFix/>
          </a:blip>
          <a:srcRect/>
          <a:stretch/>
        </p:blipFill>
        <p:spPr>
          <a:xfrm>
            <a:off x="1449900" y="1183800"/>
            <a:ext cx="6508425" cy="349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Layer 10 from previous network graph</a:t>
            </a:r>
            <a:endParaRPr sz="2200"/>
          </a:p>
        </p:txBody>
      </p:sp>
      <p:pic>
        <p:nvPicPr>
          <p:cNvPr id="196" name="Shape 196"/>
          <p:cNvPicPr preferRelativeResize="0"/>
          <p:nvPr/>
        </p:nvPicPr>
        <p:blipFill>
          <a:blip r:embed="rId3">
            <a:alphaModFix/>
          </a:blip>
          <a:stretch>
            <a:fillRect/>
          </a:stretch>
        </p:blipFill>
        <p:spPr>
          <a:xfrm>
            <a:off x="1451138" y="1155450"/>
            <a:ext cx="6426825" cy="347690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2244</Words>
  <Application>Microsoft Office PowerPoint</Application>
  <PresentationFormat>On-screen Show (16:9)</PresentationFormat>
  <Paragraphs>204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Montserrat</vt:lpstr>
      <vt:lpstr>Lato</vt:lpstr>
      <vt:lpstr>Focus</vt:lpstr>
      <vt:lpstr>Analysis of High-Dimensional Proteomics Data:  Networks and Topological Data Analysis</vt:lpstr>
      <vt:lpstr>Stickleback fish</vt:lpstr>
      <vt:lpstr>Scientific Question / Reasoning</vt:lpstr>
      <vt:lpstr>PowerPoint Presentation</vt:lpstr>
      <vt:lpstr>PowerPoint Presentation</vt:lpstr>
      <vt:lpstr>PowerPoint Presentation</vt:lpstr>
      <vt:lpstr>Network Analysis</vt:lpstr>
      <vt:lpstr>Cytoscape Graph of the fish in all environments</vt:lpstr>
      <vt:lpstr>Layer 10 from previous network graph</vt:lpstr>
      <vt:lpstr>Layer 18</vt:lpstr>
      <vt:lpstr>Bootstrap &amp; Simulation</vt:lpstr>
      <vt:lpstr>PowerPoint Presentation</vt:lpstr>
      <vt:lpstr>Basic TDA Structure Example</vt:lpstr>
      <vt:lpstr>Birth and Death in Persistence Diagrams</vt:lpstr>
      <vt:lpstr>PowerPoint Presentation</vt:lpstr>
      <vt:lpstr>Persistence Plot for all Fish</vt:lpstr>
      <vt:lpstr>TDA Bootstrap Graph</vt:lpstr>
      <vt:lpstr>TDA Bootstrap for Blue Environment</vt:lpstr>
      <vt:lpstr>TDA Bootstrap for Green Environment</vt:lpstr>
      <vt:lpstr>TDA Bootstrap for Red Environment</vt:lpstr>
      <vt:lpstr>TDA Bootstrap for Yellow Environment</vt:lpstr>
      <vt:lpstr>Contributors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Stickleback fish</dc:title>
  <cp:lastModifiedBy>Roger Zhou</cp:lastModifiedBy>
  <cp:revision>2</cp:revision>
  <dcterms:modified xsi:type="dcterms:W3CDTF">2018-05-31T23:13:12Z</dcterms:modified>
</cp:coreProperties>
</file>